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5" r:id="rId4"/>
    <p:sldId id="267" r:id="rId5"/>
    <p:sldId id="258" r:id="rId6"/>
    <p:sldId id="259" r:id="rId7"/>
    <p:sldId id="266" r:id="rId8"/>
    <p:sldId id="262" r:id="rId9"/>
    <p:sldId id="263" r:id="rId10"/>
    <p:sldId id="264" r:id="rId11"/>
    <p:sldId id="261" r:id="rId12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uNz7INShd15UxtP0RuFR+A==" hashData="MIQBthe4Nr2TghJUoY86PtghGpdK5mt6c1dGejEsX93SIzQhCzhOHyOdGwwXe1tV5EGxIRnbB2QzrVFrlbDrV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9CC8"/>
    <a:srgbClr val="E9E9E7"/>
    <a:srgbClr val="293990"/>
    <a:srgbClr val="C4A2FC"/>
    <a:srgbClr val="45586B"/>
    <a:srgbClr val="C9CBDA"/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C3486-34F9-4EAD-9F67-2418A54DD870}" type="datetimeFigureOut">
              <a:rPr lang="vi-VN" smtClean="0"/>
              <a:t>16/09/2024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60FE7-9108-4513-91CF-260AB861605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81766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Các bất cập, khó khăn khi điểm danh nhân viên, người tham dự tại công ty:</a:t>
            </a:r>
          </a:p>
          <a:p>
            <a:pPr marL="171450" indent="-171450">
              <a:buFontTx/>
              <a:buChar char="-"/>
            </a:pPr>
            <a:r>
              <a:rPr lang="vi-VN" dirty="0"/>
              <a:t>Ghi nhận chính xác thời gian nhân viên đến công ty (đến trễ, về sớm)</a:t>
            </a:r>
          </a:p>
          <a:p>
            <a:pPr marL="171450" indent="-171450">
              <a:buFontTx/>
              <a:buChar char="-"/>
            </a:pPr>
            <a:r>
              <a:rPr lang="vi-VN" dirty="0"/>
              <a:t>Nhân viên đến cùng một lúc =&gt; Khó khăn khi ghi nhận chính xác từng người </a:t>
            </a:r>
          </a:p>
          <a:p>
            <a:pPr marL="171450" indent="-171450">
              <a:buFontTx/>
              <a:buChar char="-"/>
            </a:pPr>
            <a:r>
              <a:rPr lang="vi-VN" dirty="0"/>
              <a:t>Nhân viên đeo khẩu trang =&gt; có thể nhận diện không chính xác và gian lận khi điểm danh</a:t>
            </a:r>
          </a:p>
          <a:p>
            <a:pPr marL="171450" indent="-171450">
              <a:buFontTx/>
              <a:buChar char="-"/>
            </a:pPr>
            <a:r>
              <a:rPr lang="vi-VN" dirty="0"/>
              <a:t>Trong thời gian dịch bệnh covid, việc tiếp xúc phải tuân thủ khoảng cách để đảm bảo an toàn, vệ sinh</a:t>
            </a:r>
          </a:p>
          <a:p>
            <a:pPr marL="171450" indent="-171450">
              <a:buFontTx/>
              <a:buChar char="-"/>
            </a:pPr>
            <a:r>
              <a:rPr lang="vi-VN" dirty="0"/>
              <a:t>Báo cáo chấm công hàng tháng, quý, năm tốn nhiều thời gian để tổng hợp,</a:t>
            </a:r>
          </a:p>
          <a:p>
            <a:pPr marL="0" indent="0">
              <a:buFontTx/>
              <a:buNone/>
            </a:pPr>
            <a:r>
              <a:rPr lang="vi-VN" dirty="0"/>
              <a:t>=&gt; Để cải thiện trong việc chấm công, sử dụng giải pháp CheckID FacialSense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60FE7-9108-4513-91CF-260AB861605B}" type="slidenum">
              <a:rPr lang="vi-VN" smtClean="0"/>
              <a:t>3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447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60FE7-9108-4513-91CF-260AB861605B}" type="slidenum">
              <a:rPr lang="vi-VN" smtClean="0"/>
              <a:t>4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97053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60FE7-9108-4513-91CF-260AB861605B}" type="slidenum">
              <a:rPr lang="vi-VN" smtClean="0"/>
              <a:t>8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79715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15B97-2C22-D239-F85B-F7A9151779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A5E47B-C4C7-E5E5-C117-1495A51127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17C2D5-7C97-ED89-92D3-50C86AE56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16/09/2024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F8856-62DA-F683-3438-82D9A84E3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8B57B-526E-DB2D-A5F4-AC4CDF32E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25164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0CD91-2C75-F373-EE79-3C77F75CB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70D44-554A-76E4-BFD4-D0208EFA4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EB697-D644-DFD9-6DA1-BBB6A2B7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16/09/2024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3D683-B940-FBAA-B521-AC331B662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927DB-A0A9-CB62-D3EB-DEC4866B6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8084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6B65A-5386-C2B5-A53A-B9A9CD953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0E6508-4256-C4CC-072F-C0A6C23D8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64A4D-65FA-B2AA-07C4-04B58FB19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16/09/2024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F4ED9-A890-680C-034C-895EBFB23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EF385-D2BC-FF92-F069-D1C8F2129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8561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444A0-524A-C7BB-F521-9DB5C69A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D64F8-D2D5-E1EF-C485-80969F1C79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B32B66-0181-9137-3503-2B96B51254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F1E739-4E9C-D690-A8CD-6FE2D9B36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16/09/2024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C74631-B182-4E08-00C2-BA1114AFC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27835B-740D-2A55-A31A-E031A4185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8641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851BA-FC52-277E-CB27-9D1794A4E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B11BE2-397F-D036-EDE6-9E2DAA669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D33D06-2147-C453-7815-F8DF9C4E99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E8C1C-E561-AE5F-9CA5-D9541F76DD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2306A6-2613-65DB-2442-D7B00CC0BB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E09DF6-1344-3CB3-9057-D59857D2F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16/09/2024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19B2CF-F412-FE38-1094-C9803F63C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F1A324-BDE9-622A-52C2-A36935D92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85544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1BA6C-CB3C-8646-5FF9-C873FC711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386BB0-564C-0DCC-2E54-4033322A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16/09/2024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CBAEB6-B709-68C6-CD1C-7B4A44A1F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3971B5-9744-A168-97B9-FA78C65DC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0645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64BCE9-F1FE-FFD6-BF87-257718A6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16/09/2024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DD754A-7CE5-571B-6D9A-9679316E2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38944-D893-6E76-821B-9AEE523CA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62869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61F0C-2384-2A25-1EAA-7F84B6406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3A215-54C9-682F-9784-C51A4DEBA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4ABAF-6EF5-8E9F-5163-2D96817CE8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35F4E6-A33E-1157-6F11-8FC58F07C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16/09/2024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503138-5B2C-0B7B-7CA2-8927F8A4A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A3C142-61A2-2DFD-D0BE-9B4E7BE73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45948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7CF6D-63B9-F540-D8E2-32A217305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48D95D-F5D4-35AB-8A58-DC6832AFB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3A2CE-53E9-54DA-212E-C7AC184D9F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B5E424-F1D6-2AC6-4D9A-3263238DE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16/09/2024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68E3B5-7AC1-2634-3997-49ADA350B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C5B91-7A15-C801-6C43-D48BA29DD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84929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9FBFA-6063-A6F5-67CE-0C368263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E74397-7666-C933-7DC8-EFFEAEA89D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C8EB2-B63A-BA79-831E-D127EA951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16/09/2024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F796E-3450-FE6C-5E46-5D93772DC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E4A3F-9FD7-A4FE-7B73-33CDE0FEF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04938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14AF49-DC02-A8E5-C91F-C9C03F2D7D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EB2BCC-910E-18D6-A4EA-21238A2238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4532E-3631-FF86-C83C-C2C94C5BD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99F4-17AF-44A5-960F-386E1897EE25}" type="datetimeFigureOut">
              <a:rPr lang="vi-VN" smtClean="0"/>
              <a:t>16/09/2024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2E768-D79C-C9CD-2851-76902CF22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75320-E27B-6A04-D612-27B6C6411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58714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BBC0BB-D8E9-9A0F-41D3-4958AA174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5816A-534F-1193-D8D6-23E1EDB3E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EE5C6-D145-E85D-C8E3-C4085AA297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3299F4-17AF-44A5-960F-386E1897EE25}" type="datetimeFigureOut">
              <a:rPr lang="vi-VN" smtClean="0"/>
              <a:t>16/09/2024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79B33-A6DC-A1A1-58EC-372C84C88A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374AF-34BF-0E92-FCD0-970A581FF0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CC6AE1-82CE-4307-878C-5A70EFECAD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5563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9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00AAB8E-F2D0-FE19-1CBB-EB94BDF2E1E0}"/>
              </a:ext>
            </a:extLst>
          </p:cNvPr>
          <p:cNvGrpSpPr/>
          <p:nvPr/>
        </p:nvGrpSpPr>
        <p:grpSpPr>
          <a:xfrm>
            <a:off x="9030027" y="3971637"/>
            <a:ext cx="3997864" cy="3997864"/>
            <a:chOff x="4682836" y="1219200"/>
            <a:chExt cx="1958109" cy="1958109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DC85C84-A244-4942-D5BF-528F5B6413E6}"/>
                </a:ext>
              </a:extLst>
            </p:cNvPr>
            <p:cNvSpPr/>
            <p:nvPr/>
          </p:nvSpPr>
          <p:spPr>
            <a:xfrm>
              <a:off x="4682836" y="1219200"/>
              <a:ext cx="1958109" cy="1958109"/>
            </a:xfrm>
            <a:prstGeom prst="ellipse">
              <a:avLst/>
            </a:prstGeom>
            <a:solidFill>
              <a:srgbClr val="949C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F1CF0C2-7B8B-C11D-586F-D7C322DF5B56}"/>
                </a:ext>
              </a:extLst>
            </p:cNvPr>
            <p:cNvSpPr/>
            <p:nvPr/>
          </p:nvSpPr>
          <p:spPr>
            <a:xfrm>
              <a:off x="4831194" y="1367558"/>
              <a:ext cx="1661393" cy="1661393"/>
            </a:xfrm>
            <a:prstGeom prst="ellipse">
              <a:avLst/>
            </a:prstGeom>
            <a:solidFill>
              <a:srgbClr val="2939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CAF0A95-F10C-5826-A2F1-96CE75666251}"/>
              </a:ext>
            </a:extLst>
          </p:cNvPr>
          <p:cNvSpPr/>
          <p:nvPr/>
        </p:nvSpPr>
        <p:spPr>
          <a:xfrm>
            <a:off x="8573796" y="1047337"/>
            <a:ext cx="3158837" cy="4763325"/>
          </a:xfrm>
          <a:prstGeom prst="roundRect">
            <a:avLst>
              <a:gd name="adj" fmla="val 50000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65BA8E-5465-55CD-B4F6-43A3D833C309}"/>
              </a:ext>
            </a:extLst>
          </p:cNvPr>
          <p:cNvSpPr txBox="1"/>
          <p:nvPr/>
        </p:nvSpPr>
        <p:spPr>
          <a:xfrm>
            <a:off x="732038" y="1699000"/>
            <a:ext cx="7520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CHECKID</a:t>
            </a:r>
            <a:r>
              <a:rPr lang="en-US" sz="40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sz="4000" b="1" dirty="0" err="1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FACIALSENSE</a:t>
            </a:r>
            <a:endParaRPr lang="vi-VN" sz="4000" b="1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9" name="Picture 18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1F68BA19-0017-4FDA-E40B-EBCEF015E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022"/>
            <a:ext cx="3050586" cy="76310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C304F94-CD6D-A080-1612-4958AC4253BA}"/>
              </a:ext>
            </a:extLst>
          </p:cNvPr>
          <p:cNvSpPr txBox="1"/>
          <p:nvPr/>
        </p:nvSpPr>
        <p:spPr>
          <a:xfrm>
            <a:off x="666459" y="2883011"/>
            <a:ext cx="752047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 dirty="0">
                <a:solidFill>
                  <a:srgbClr val="E9E9E7"/>
                </a:solidFill>
                <a:latin typeface="Roboto" pitchFamily="2" charset="0"/>
                <a:ea typeface="Roboto" pitchFamily="2" charset="0"/>
              </a:rPr>
              <a:t>BIO ATTENDANCE</a:t>
            </a:r>
            <a:endParaRPr lang="vi-VN" sz="6500" b="1" dirty="0">
              <a:solidFill>
                <a:srgbClr val="E9E9E7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5C8876-D442-519C-ED1C-6811D283860A}"/>
              </a:ext>
            </a:extLst>
          </p:cNvPr>
          <p:cNvSpPr/>
          <p:nvPr/>
        </p:nvSpPr>
        <p:spPr>
          <a:xfrm>
            <a:off x="9401252" y="2667698"/>
            <a:ext cx="1425267" cy="1823641"/>
          </a:xfrm>
          <a:prstGeom prst="rect">
            <a:avLst/>
          </a:prstGeom>
          <a:noFill/>
          <a:ln w="28575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662933A-BFFC-E6CA-212A-3BEDF9A62C0E}"/>
              </a:ext>
            </a:extLst>
          </p:cNvPr>
          <p:cNvGrpSpPr/>
          <p:nvPr/>
        </p:nvGrpSpPr>
        <p:grpSpPr>
          <a:xfrm>
            <a:off x="9731502" y="811651"/>
            <a:ext cx="2399493" cy="1054359"/>
            <a:chOff x="9731502" y="811651"/>
            <a:chExt cx="2399493" cy="105435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DBD3A55-27FA-3005-D8F1-4867FDF657D7}"/>
                </a:ext>
              </a:extLst>
            </p:cNvPr>
            <p:cNvSpPr/>
            <p:nvPr/>
          </p:nvSpPr>
          <p:spPr>
            <a:xfrm>
              <a:off x="9731502" y="811651"/>
              <a:ext cx="2383516" cy="1054359"/>
            </a:xfrm>
            <a:prstGeom prst="rect">
              <a:avLst/>
            </a:prstGeom>
            <a:solidFill>
              <a:srgbClr val="C9CBDA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2608BC9-FD9A-C5A0-C593-CC2FFB3ED37D}"/>
                </a:ext>
              </a:extLst>
            </p:cNvPr>
            <p:cNvSpPr txBox="1"/>
            <p:nvPr/>
          </p:nvSpPr>
          <p:spPr>
            <a:xfrm>
              <a:off x="10929543" y="811651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vi-VN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Jane Doe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30E518B-5C58-823B-764C-16A94F5DA7CA}"/>
                </a:ext>
              </a:extLst>
            </p:cNvPr>
            <p:cNvSpPr txBox="1"/>
            <p:nvPr/>
          </p:nvSpPr>
          <p:spPr>
            <a:xfrm>
              <a:off x="10006872" y="811651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2060"/>
                  </a:solidFill>
                  <a:latin typeface="Roboto" pitchFamily="2" charset="0"/>
                  <a:ea typeface="Roboto" pitchFamily="2" charset="0"/>
                </a:rPr>
                <a:t>Nhân viên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01BF388-ED5D-74EC-D6CC-DEB868BAEDE9}"/>
                </a:ext>
              </a:extLst>
            </p:cNvPr>
            <p:cNvSpPr txBox="1"/>
            <p:nvPr/>
          </p:nvSpPr>
          <p:spPr>
            <a:xfrm>
              <a:off x="10006872" y="1155981"/>
              <a:ext cx="11243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Chấm công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87805D0-515E-77A5-2BCE-016ED093A973}"/>
                </a:ext>
              </a:extLst>
            </p:cNvPr>
            <p:cNvSpPr txBox="1"/>
            <p:nvPr/>
          </p:nvSpPr>
          <p:spPr>
            <a:xfrm>
              <a:off x="10963289" y="1155981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vi-VN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7:55:03 AM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080D678-8B00-C664-C29F-AF772C3D4888}"/>
                </a:ext>
              </a:extLst>
            </p:cNvPr>
            <p:cNvSpPr txBox="1"/>
            <p:nvPr/>
          </p:nvSpPr>
          <p:spPr>
            <a:xfrm>
              <a:off x="10006872" y="1509000"/>
              <a:ext cx="21241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000" dirty="0">
                  <a:solidFill>
                    <a:srgbClr val="002060"/>
                  </a:solidFill>
                  <a:latin typeface="Roboto" pitchFamily="2" charset="0"/>
                  <a:ea typeface="Roboto" pitchFamily="2" charset="0"/>
                </a:rPr>
                <a:t>Thứ 4, ngày 10, tháng 8, năm 2023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D3A5559-C1C2-C5F1-38E9-4E0E1B160BF7}"/>
              </a:ext>
            </a:extLst>
          </p:cNvPr>
          <p:cNvGrpSpPr/>
          <p:nvPr/>
        </p:nvGrpSpPr>
        <p:grpSpPr>
          <a:xfrm>
            <a:off x="7038893" y="4765847"/>
            <a:ext cx="2427235" cy="1054359"/>
            <a:chOff x="7382038" y="5344843"/>
            <a:chExt cx="2427235" cy="105435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26B3CE9-9F05-F77D-2FDC-4C6548A37DED}"/>
                </a:ext>
              </a:extLst>
            </p:cNvPr>
            <p:cNvSpPr/>
            <p:nvPr/>
          </p:nvSpPr>
          <p:spPr>
            <a:xfrm>
              <a:off x="7382038" y="5344843"/>
              <a:ext cx="2383516" cy="1054359"/>
            </a:xfrm>
            <a:prstGeom prst="rect">
              <a:avLst/>
            </a:prstGeom>
            <a:solidFill>
              <a:srgbClr val="C4A2FC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D70F36-0C96-F368-491F-780AF95D1ECD}"/>
                </a:ext>
              </a:extLst>
            </p:cNvPr>
            <p:cNvSpPr txBox="1"/>
            <p:nvPr/>
          </p:nvSpPr>
          <p:spPr>
            <a:xfrm>
              <a:off x="7405702" y="5349852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Jane Doe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24798D0-F003-9158-A3E6-9723B798F2A9}"/>
                </a:ext>
              </a:extLst>
            </p:cNvPr>
            <p:cNvSpPr txBox="1"/>
            <p:nvPr/>
          </p:nvSpPr>
          <p:spPr>
            <a:xfrm>
              <a:off x="8530079" y="5349852"/>
              <a:ext cx="12791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2060"/>
                  </a:solidFill>
                  <a:latin typeface="Roboto" pitchFamily="2" charset="0"/>
                  <a:ea typeface="Roboto" pitchFamily="2" charset="0"/>
                </a:rPr>
                <a:t>Khách truy cập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9B7EE33-DBAE-ADBA-931B-EAD32BE5C109}"/>
                </a:ext>
              </a:extLst>
            </p:cNvPr>
            <p:cNvSpPr txBox="1"/>
            <p:nvPr/>
          </p:nvSpPr>
          <p:spPr>
            <a:xfrm>
              <a:off x="7405702" y="5704996"/>
              <a:ext cx="11243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Chào mừng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E4F93C8-7D14-918C-5770-675C2C50532E}"/>
                </a:ext>
              </a:extLst>
            </p:cNvPr>
            <p:cNvSpPr txBox="1"/>
            <p:nvPr/>
          </p:nvSpPr>
          <p:spPr>
            <a:xfrm>
              <a:off x="7405702" y="6082877"/>
              <a:ext cx="21241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000" dirty="0">
                  <a:solidFill>
                    <a:srgbClr val="002060"/>
                  </a:solidFill>
                  <a:latin typeface="Roboto" pitchFamily="2" charset="0"/>
                  <a:ea typeface="Roboto" pitchFamily="2" charset="0"/>
                </a:rPr>
                <a:t>Thứ 4, ngày 10, tháng 8, năm 2023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6917A9-4590-49A5-2FF3-9EB2F1D99EED}"/>
                </a:ext>
              </a:extLst>
            </p:cNvPr>
            <p:cNvSpPr txBox="1"/>
            <p:nvPr/>
          </p:nvSpPr>
          <p:spPr>
            <a:xfrm>
              <a:off x="8573794" y="5720385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vi-VN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7:55:03 AM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2A2607-5E39-7041-ABEA-4ACB5E992CBE}"/>
              </a:ext>
            </a:extLst>
          </p:cNvPr>
          <p:cNvGrpSpPr/>
          <p:nvPr/>
        </p:nvGrpSpPr>
        <p:grpSpPr>
          <a:xfrm>
            <a:off x="5763790" y="6431815"/>
            <a:ext cx="1677452" cy="280471"/>
            <a:chOff x="3596932" y="6121939"/>
            <a:chExt cx="1677452" cy="280471"/>
          </a:xfrm>
        </p:grpSpPr>
        <p:pic>
          <p:nvPicPr>
            <p:cNvPr id="30" name="Graphic 29" descr="Telephone outline">
              <a:extLst>
                <a:ext uri="{FF2B5EF4-FFF2-40B4-BE49-F238E27FC236}">
                  <a16:creationId xmlns:a16="http://schemas.microsoft.com/office/drawing/2014/main" id="{730A857F-2AF7-89EB-8B69-92E1D1851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96932" y="6125410"/>
              <a:ext cx="277000" cy="277000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E2DBB24-EB4C-A44A-D54E-5085F41D077F}"/>
                </a:ext>
              </a:extLst>
            </p:cNvPr>
            <p:cNvSpPr txBox="1"/>
            <p:nvPr/>
          </p:nvSpPr>
          <p:spPr>
            <a:xfrm>
              <a:off x="3856129" y="6121939"/>
              <a:ext cx="14182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E9E9E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028 3636 6015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04EA2DD-328C-E9E3-D97E-29F0CB320837}"/>
              </a:ext>
            </a:extLst>
          </p:cNvPr>
          <p:cNvGrpSpPr/>
          <p:nvPr/>
        </p:nvGrpSpPr>
        <p:grpSpPr>
          <a:xfrm>
            <a:off x="3458115" y="6428532"/>
            <a:ext cx="1805725" cy="288733"/>
            <a:chOff x="6500730" y="6324338"/>
            <a:chExt cx="1805725" cy="288733"/>
          </a:xfrm>
        </p:grpSpPr>
        <p:pic>
          <p:nvPicPr>
            <p:cNvPr id="33" name="Graphic 32" descr="Internet outline">
              <a:extLst>
                <a:ext uri="{FF2B5EF4-FFF2-40B4-BE49-F238E27FC236}">
                  <a16:creationId xmlns:a16="http://schemas.microsoft.com/office/drawing/2014/main" id="{787C466E-31F3-7E1F-DCE5-4E4B11C11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500730" y="6336070"/>
              <a:ext cx="277001" cy="277001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FB89AF8-7F7D-44C9-CD3D-794B90319821}"/>
                </a:ext>
              </a:extLst>
            </p:cNvPr>
            <p:cNvSpPr txBox="1"/>
            <p:nvPr/>
          </p:nvSpPr>
          <p:spPr>
            <a:xfrm>
              <a:off x="6789563" y="6324338"/>
              <a:ext cx="1516892" cy="288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14000"/>
                </a:lnSpc>
                <a:defRPr/>
              </a:pPr>
              <a:r>
                <a:rPr lang="id-ID" sz="1200" dirty="0">
                  <a:solidFill>
                    <a:srgbClr val="E9E9E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info@mobile-id.vn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2A9F92C-DF27-CE5A-90E1-66E70D09C64F}"/>
              </a:ext>
            </a:extLst>
          </p:cNvPr>
          <p:cNvGrpSpPr/>
          <p:nvPr/>
        </p:nvGrpSpPr>
        <p:grpSpPr>
          <a:xfrm>
            <a:off x="341033" y="6399922"/>
            <a:ext cx="2769584" cy="400110"/>
            <a:chOff x="151863" y="5770513"/>
            <a:chExt cx="2769584" cy="40011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C395C95-B6A3-2879-58B8-44EF2AEC87E2}"/>
                </a:ext>
              </a:extLst>
            </p:cNvPr>
            <p:cNvSpPr txBox="1"/>
            <p:nvPr/>
          </p:nvSpPr>
          <p:spPr>
            <a:xfrm>
              <a:off x="377191" y="5770513"/>
              <a:ext cx="25442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E9E9E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19 Dang Tien Dong street, An Phu ward, Thu Duc City, Ho Chi Minh City</a:t>
              </a:r>
            </a:p>
          </p:txBody>
        </p:sp>
        <p:pic>
          <p:nvPicPr>
            <p:cNvPr id="37" name="Graphic 36" descr="Renovation (House With Sparkles) with solid fill">
              <a:extLst>
                <a:ext uri="{FF2B5EF4-FFF2-40B4-BE49-F238E27FC236}">
                  <a16:creationId xmlns:a16="http://schemas.microsoft.com/office/drawing/2014/main" id="{1641E97E-F406-A23B-BD26-4230E3F68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51863" y="5828241"/>
              <a:ext cx="225328" cy="225328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F9388CF-AE98-AF0C-5BEC-27AE63F3578A}"/>
              </a:ext>
            </a:extLst>
          </p:cNvPr>
          <p:cNvGrpSpPr/>
          <p:nvPr/>
        </p:nvGrpSpPr>
        <p:grpSpPr>
          <a:xfrm>
            <a:off x="8322470" y="33576"/>
            <a:ext cx="1623302" cy="1623302"/>
            <a:chOff x="4682836" y="1219200"/>
            <a:chExt cx="1958109" cy="1958109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ECA6B62-2241-00D2-A746-8ED4402CD523}"/>
                </a:ext>
              </a:extLst>
            </p:cNvPr>
            <p:cNvSpPr/>
            <p:nvPr/>
          </p:nvSpPr>
          <p:spPr>
            <a:xfrm>
              <a:off x="4682836" y="1219200"/>
              <a:ext cx="1958109" cy="1958109"/>
            </a:xfrm>
            <a:prstGeom prst="ellipse">
              <a:avLst/>
            </a:prstGeom>
            <a:solidFill>
              <a:srgbClr val="949C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556C283-F081-CD35-0B25-A0B68E002D7C}"/>
                </a:ext>
              </a:extLst>
            </p:cNvPr>
            <p:cNvSpPr/>
            <p:nvPr/>
          </p:nvSpPr>
          <p:spPr>
            <a:xfrm>
              <a:off x="4831194" y="1367558"/>
              <a:ext cx="1661393" cy="1661393"/>
            </a:xfrm>
            <a:prstGeom prst="ellipse">
              <a:avLst/>
            </a:prstGeom>
            <a:solidFill>
              <a:srgbClr val="2939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</p:spTree>
    <p:extLst>
      <p:ext uri="{BB962C8B-B14F-4D97-AF65-F5344CB8AC3E}">
        <p14:creationId xmlns:p14="http://schemas.microsoft.com/office/powerpoint/2010/main" val="219837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9DA2342-E247-7673-C67C-7B03B48EFAD2}"/>
              </a:ext>
            </a:extLst>
          </p:cNvPr>
          <p:cNvSpPr/>
          <p:nvPr/>
        </p:nvSpPr>
        <p:spPr>
          <a:xfrm>
            <a:off x="-2386668" y="837043"/>
            <a:ext cx="5183913" cy="5183913"/>
          </a:xfrm>
          <a:custGeom>
            <a:avLst/>
            <a:gdLst>
              <a:gd name="connsiteX0" fmla="*/ 1998932 w 3997864"/>
              <a:gd name="connsiteY0" fmla="*/ 302902 h 3997864"/>
              <a:gd name="connsiteX1" fmla="*/ 302902 w 3997864"/>
              <a:gd name="connsiteY1" fmla="*/ 1998932 h 3997864"/>
              <a:gd name="connsiteX2" fmla="*/ 1998932 w 3997864"/>
              <a:gd name="connsiteY2" fmla="*/ 3694962 h 3997864"/>
              <a:gd name="connsiteX3" fmla="*/ 3694962 w 3997864"/>
              <a:gd name="connsiteY3" fmla="*/ 1998932 h 3997864"/>
              <a:gd name="connsiteX4" fmla="*/ 1998932 w 3997864"/>
              <a:gd name="connsiteY4" fmla="*/ 302902 h 3997864"/>
              <a:gd name="connsiteX5" fmla="*/ 1998932 w 3997864"/>
              <a:gd name="connsiteY5" fmla="*/ 0 h 3997864"/>
              <a:gd name="connsiteX6" fmla="*/ 3997864 w 3997864"/>
              <a:gd name="connsiteY6" fmla="*/ 1998932 h 3997864"/>
              <a:gd name="connsiteX7" fmla="*/ 1998932 w 3997864"/>
              <a:gd name="connsiteY7" fmla="*/ 3997864 h 3997864"/>
              <a:gd name="connsiteX8" fmla="*/ 0 w 3997864"/>
              <a:gd name="connsiteY8" fmla="*/ 1998932 h 3997864"/>
              <a:gd name="connsiteX9" fmla="*/ 1998932 w 3997864"/>
              <a:gd name="connsiteY9" fmla="*/ 0 h 3997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97864" h="3997864">
                <a:moveTo>
                  <a:pt x="1998932" y="302902"/>
                </a:moveTo>
                <a:cubicBezTo>
                  <a:pt x="1062240" y="302902"/>
                  <a:pt x="302902" y="1062240"/>
                  <a:pt x="302902" y="1998932"/>
                </a:cubicBezTo>
                <a:cubicBezTo>
                  <a:pt x="302902" y="2935624"/>
                  <a:pt x="1062240" y="3694962"/>
                  <a:pt x="1998932" y="3694962"/>
                </a:cubicBezTo>
                <a:cubicBezTo>
                  <a:pt x="2935624" y="3694962"/>
                  <a:pt x="3694962" y="2935624"/>
                  <a:pt x="3694962" y="1998932"/>
                </a:cubicBezTo>
                <a:cubicBezTo>
                  <a:pt x="3694962" y="1062240"/>
                  <a:pt x="2935624" y="302902"/>
                  <a:pt x="1998932" y="302902"/>
                </a:cubicBezTo>
                <a:close/>
                <a:moveTo>
                  <a:pt x="1998932" y="0"/>
                </a:moveTo>
                <a:cubicBezTo>
                  <a:pt x="3102912" y="0"/>
                  <a:pt x="3997864" y="894952"/>
                  <a:pt x="3997864" y="1998932"/>
                </a:cubicBezTo>
                <a:cubicBezTo>
                  <a:pt x="3997864" y="3102912"/>
                  <a:pt x="3102912" y="3997864"/>
                  <a:pt x="1998932" y="3997864"/>
                </a:cubicBezTo>
                <a:cubicBezTo>
                  <a:pt x="894952" y="3997864"/>
                  <a:pt x="0" y="3102912"/>
                  <a:pt x="0" y="1998932"/>
                </a:cubicBezTo>
                <a:cubicBezTo>
                  <a:pt x="0" y="894952"/>
                  <a:pt x="894952" y="0"/>
                  <a:pt x="1998932" y="0"/>
                </a:cubicBezTo>
                <a:close/>
              </a:path>
            </a:pathLst>
          </a:custGeom>
          <a:solidFill>
            <a:srgbClr val="949C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B387F7-EBB5-2AE8-52D9-74EB6FF3D7BE}"/>
              </a:ext>
            </a:extLst>
          </p:cNvPr>
          <p:cNvSpPr txBox="1"/>
          <p:nvPr/>
        </p:nvSpPr>
        <p:spPr>
          <a:xfrm>
            <a:off x="7730799" y="207886"/>
            <a:ext cx="37602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CONTENTS</a:t>
            </a:r>
            <a:endParaRPr lang="vi-VN" sz="3500" b="1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18F17D3-5539-72A0-364F-B1AE1D4832CE}"/>
              </a:ext>
            </a:extLst>
          </p:cNvPr>
          <p:cNvGrpSpPr/>
          <p:nvPr/>
        </p:nvGrpSpPr>
        <p:grpSpPr>
          <a:xfrm>
            <a:off x="10972527" y="-288294"/>
            <a:ext cx="1623302" cy="1623302"/>
            <a:chOff x="4682836" y="1219200"/>
            <a:chExt cx="1958109" cy="1958109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FB3044D-4F77-A56F-257C-1F0D92F32F84}"/>
                </a:ext>
              </a:extLst>
            </p:cNvPr>
            <p:cNvSpPr/>
            <p:nvPr/>
          </p:nvSpPr>
          <p:spPr>
            <a:xfrm>
              <a:off x="4682836" y="1219200"/>
              <a:ext cx="1958109" cy="1958109"/>
            </a:xfrm>
            <a:prstGeom prst="ellipse">
              <a:avLst/>
            </a:prstGeom>
            <a:solidFill>
              <a:srgbClr val="949C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771FDB6-2407-3A31-CF9A-A40C3E9EA78E}"/>
                </a:ext>
              </a:extLst>
            </p:cNvPr>
            <p:cNvSpPr/>
            <p:nvPr/>
          </p:nvSpPr>
          <p:spPr>
            <a:xfrm>
              <a:off x="4831194" y="1367558"/>
              <a:ext cx="1661393" cy="1661393"/>
            </a:xfrm>
            <a:prstGeom prst="ellipse">
              <a:avLst/>
            </a:prstGeom>
            <a:solidFill>
              <a:srgbClr val="2939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75728EE-2B71-6D1F-4D46-4E7CE53658F5}"/>
              </a:ext>
            </a:extLst>
          </p:cNvPr>
          <p:cNvGrpSpPr/>
          <p:nvPr/>
        </p:nvGrpSpPr>
        <p:grpSpPr>
          <a:xfrm>
            <a:off x="1729677" y="1246745"/>
            <a:ext cx="7824871" cy="839755"/>
            <a:chOff x="1729677" y="1246745"/>
            <a:chExt cx="7824871" cy="839755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DD658D8-0F2A-CDE0-8BB2-D2914DA295E0}"/>
                </a:ext>
              </a:extLst>
            </p:cNvPr>
            <p:cNvGrpSpPr/>
            <p:nvPr/>
          </p:nvGrpSpPr>
          <p:grpSpPr>
            <a:xfrm>
              <a:off x="2328774" y="1344897"/>
              <a:ext cx="7225774" cy="630942"/>
              <a:chOff x="2209417" y="1182275"/>
              <a:chExt cx="7225774" cy="6309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7A38BFC0-AF70-EBA0-A8EC-48DB5FC4417D}"/>
                  </a:ext>
                </a:extLst>
              </p:cNvPr>
              <p:cNvSpPr/>
              <p:nvPr/>
            </p:nvSpPr>
            <p:spPr>
              <a:xfrm>
                <a:off x="2209417" y="1182275"/>
                <a:ext cx="7225774" cy="630942"/>
              </a:xfrm>
              <a:prstGeom prst="roundRect">
                <a:avLst>
                  <a:gd name="adj" fmla="val 50000"/>
                </a:avLst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DA70DB5-779A-BCDE-AB5F-D498E8FB2A96}"/>
                  </a:ext>
                </a:extLst>
              </p:cNvPr>
              <p:cNvSpPr txBox="1"/>
              <p:nvPr/>
            </p:nvSpPr>
            <p:spPr>
              <a:xfrm>
                <a:off x="2425960" y="1296723"/>
                <a:ext cx="67573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VÌ SAO CHỌN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CHECKID</a:t>
                </a:r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FACIALSENSE</a:t>
                </a:r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?</a:t>
                </a:r>
                <a:endParaRPr lang="vi-VN" sz="20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A6738E1-07FA-04C4-C52C-6B3534436CF9}"/>
                </a:ext>
              </a:extLst>
            </p:cNvPr>
            <p:cNvGrpSpPr/>
            <p:nvPr/>
          </p:nvGrpSpPr>
          <p:grpSpPr>
            <a:xfrm>
              <a:off x="1729677" y="1246745"/>
              <a:ext cx="839755" cy="839755"/>
              <a:chOff x="1537612" y="1059221"/>
              <a:chExt cx="839755" cy="839755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6E8A8F64-2AA1-68B0-AEB1-CC91D027F09B}"/>
                  </a:ext>
                </a:extLst>
              </p:cNvPr>
              <p:cNvSpPr/>
              <p:nvPr/>
            </p:nvSpPr>
            <p:spPr>
              <a:xfrm>
                <a:off x="1537612" y="1059221"/>
                <a:ext cx="839755" cy="839755"/>
              </a:xfrm>
              <a:prstGeom prst="ellipse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CB49ACD-F10A-27D4-802C-EA94D7AAE7B3}"/>
                  </a:ext>
                </a:extLst>
              </p:cNvPr>
              <p:cNvSpPr txBox="1"/>
              <p:nvPr/>
            </p:nvSpPr>
            <p:spPr>
              <a:xfrm>
                <a:off x="1740946" y="1218638"/>
                <a:ext cx="41987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rgbClr val="E9E9E7"/>
                    </a:solidFill>
                    <a:latin typeface="Roboto" pitchFamily="2" charset="0"/>
                    <a:ea typeface="Roboto" pitchFamily="2" charset="0"/>
                  </a:rPr>
                  <a:t>1</a:t>
                </a:r>
                <a:endParaRPr lang="vi-VN" sz="30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C365256-7E91-0269-DA3F-F62B451E493B}"/>
              </a:ext>
            </a:extLst>
          </p:cNvPr>
          <p:cNvGrpSpPr/>
          <p:nvPr/>
        </p:nvGrpSpPr>
        <p:grpSpPr>
          <a:xfrm>
            <a:off x="2352889" y="2515467"/>
            <a:ext cx="7846646" cy="839755"/>
            <a:chOff x="2352889" y="2515467"/>
            <a:chExt cx="7846646" cy="83975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05A558D-2276-267D-54E3-BABEE7EDA8C2}"/>
                </a:ext>
              </a:extLst>
            </p:cNvPr>
            <p:cNvGrpSpPr/>
            <p:nvPr/>
          </p:nvGrpSpPr>
          <p:grpSpPr>
            <a:xfrm>
              <a:off x="2973761" y="2642494"/>
              <a:ext cx="7225774" cy="630942"/>
              <a:chOff x="2998239" y="2722787"/>
              <a:chExt cx="7225774" cy="630942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7811C786-1FE8-9316-F305-9CFB33DF384A}"/>
                  </a:ext>
                </a:extLst>
              </p:cNvPr>
              <p:cNvSpPr/>
              <p:nvPr/>
            </p:nvSpPr>
            <p:spPr>
              <a:xfrm>
                <a:off x="2998239" y="2722787"/>
                <a:ext cx="7225774" cy="630942"/>
              </a:xfrm>
              <a:prstGeom prst="roundRect">
                <a:avLst>
                  <a:gd name="adj" fmla="val 50000"/>
                </a:avLst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D68E0C5-185B-98A2-A7CF-46D113B61F91}"/>
                  </a:ext>
                </a:extLst>
              </p:cNvPr>
              <p:cNvSpPr txBox="1"/>
              <p:nvPr/>
            </p:nvSpPr>
            <p:spPr>
              <a:xfrm>
                <a:off x="3269605" y="2838203"/>
                <a:ext cx="666749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TỔNG QUAN VỀ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CHECKID</a:t>
                </a:r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FACIALSENSE</a:t>
                </a:r>
                <a:endParaRPr lang="vi-VN" sz="20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7E4BEAC-D061-0BC7-537E-1FD4AF8C83FD}"/>
                </a:ext>
              </a:extLst>
            </p:cNvPr>
            <p:cNvGrpSpPr/>
            <p:nvPr/>
          </p:nvGrpSpPr>
          <p:grpSpPr>
            <a:xfrm>
              <a:off x="2352889" y="2515467"/>
              <a:ext cx="839755" cy="839755"/>
              <a:chOff x="2377367" y="2618381"/>
              <a:chExt cx="839755" cy="839755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E9ADD509-A221-27E9-AE72-D16651B1D639}"/>
                  </a:ext>
                </a:extLst>
              </p:cNvPr>
              <p:cNvSpPr/>
              <p:nvPr/>
            </p:nvSpPr>
            <p:spPr>
              <a:xfrm>
                <a:off x="2377367" y="2618381"/>
                <a:ext cx="839755" cy="839755"/>
              </a:xfrm>
              <a:prstGeom prst="ellipse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4B99624-1E63-FD8B-80B2-2EC60FD5BF7D}"/>
                  </a:ext>
                </a:extLst>
              </p:cNvPr>
              <p:cNvSpPr txBox="1"/>
              <p:nvPr/>
            </p:nvSpPr>
            <p:spPr>
              <a:xfrm>
                <a:off x="2576423" y="2761259"/>
                <a:ext cx="41987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rgbClr val="E9E9E7"/>
                    </a:solidFill>
                    <a:latin typeface="Roboto" pitchFamily="2" charset="0"/>
                    <a:ea typeface="Roboto" pitchFamily="2" charset="0"/>
                  </a:rPr>
                  <a:t>2</a:t>
                </a:r>
                <a:endParaRPr lang="vi-VN" sz="30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C154900-6744-41FC-BCF6-18B69E84D73F}"/>
              </a:ext>
            </a:extLst>
          </p:cNvPr>
          <p:cNvGrpSpPr/>
          <p:nvPr/>
        </p:nvGrpSpPr>
        <p:grpSpPr>
          <a:xfrm>
            <a:off x="2189968" y="3867545"/>
            <a:ext cx="7813602" cy="839755"/>
            <a:chOff x="2189968" y="3867545"/>
            <a:chExt cx="7813602" cy="839755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B4C348C-469C-157B-C298-32346C9BE86A}"/>
                </a:ext>
              </a:extLst>
            </p:cNvPr>
            <p:cNvGrpSpPr/>
            <p:nvPr/>
          </p:nvGrpSpPr>
          <p:grpSpPr>
            <a:xfrm>
              <a:off x="2777796" y="3940091"/>
              <a:ext cx="7225774" cy="630942"/>
              <a:chOff x="2797245" y="4175269"/>
              <a:chExt cx="7225774" cy="630942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F1ED9AEE-B4BD-9538-812A-487D9A6F942D}"/>
                  </a:ext>
                </a:extLst>
              </p:cNvPr>
              <p:cNvSpPr/>
              <p:nvPr/>
            </p:nvSpPr>
            <p:spPr>
              <a:xfrm>
                <a:off x="2797245" y="4175269"/>
                <a:ext cx="7225774" cy="630942"/>
              </a:xfrm>
              <a:prstGeom prst="roundRect">
                <a:avLst>
                  <a:gd name="adj" fmla="val 50000"/>
                </a:avLst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37C7BFF-A931-D67A-62E1-98F2376FE3E4}"/>
                  </a:ext>
                </a:extLst>
              </p:cNvPr>
              <p:cNvSpPr txBox="1"/>
              <p:nvPr/>
            </p:nvSpPr>
            <p:spPr>
              <a:xfrm>
                <a:off x="3217122" y="4311423"/>
                <a:ext cx="65555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TÍNH NĂNG VÀ LỢI ÍCH </a:t>
                </a:r>
                <a:endParaRPr lang="vi-VN" sz="20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7C9B318-9E27-A788-2626-46C5FC327489}"/>
                </a:ext>
              </a:extLst>
            </p:cNvPr>
            <p:cNvGrpSpPr/>
            <p:nvPr/>
          </p:nvGrpSpPr>
          <p:grpSpPr>
            <a:xfrm>
              <a:off x="2189968" y="3867545"/>
              <a:ext cx="839755" cy="839755"/>
              <a:chOff x="2209417" y="4027711"/>
              <a:chExt cx="839755" cy="839755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073FFB5D-916C-5A38-FFB6-4B4B49141382}"/>
                  </a:ext>
                </a:extLst>
              </p:cNvPr>
              <p:cNvSpPr/>
              <p:nvPr/>
            </p:nvSpPr>
            <p:spPr>
              <a:xfrm>
                <a:off x="2209417" y="4027711"/>
                <a:ext cx="839755" cy="839755"/>
              </a:xfrm>
              <a:prstGeom prst="ellipse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451463A-9E58-9ADF-D6F0-353195490DC4}"/>
                  </a:ext>
                </a:extLst>
              </p:cNvPr>
              <p:cNvSpPr txBox="1"/>
              <p:nvPr/>
            </p:nvSpPr>
            <p:spPr>
              <a:xfrm>
                <a:off x="2419355" y="4185528"/>
                <a:ext cx="41987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rgbClr val="E9E9E7"/>
                    </a:solidFill>
                    <a:latin typeface="Roboto" pitchFamily="2" charset="0"/>
                    <a:ea typeface="Roboto" pitchFamily="2" charset="0"/>
                  </a:rPr>
                  <a:t>3</a:t>
                </a:r>
                <a:endParaRPr lang="vi-VN" sz="30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B117328-00F9-33F4-BFAF-EDFE09C43143}"/>
              </a:ext>
            </a:extLst>
          </p:cNvPr>
          <p:cNvGrpSpPr/>
          <p:nvPr/>
        </p:nvGrpSpPr>
        <p:grpSpPr>
          <a:xfrm>
            <a:off x="1321069" y="5150498"/>
            <a:ext cx="7837716" cy="839755"/>
            <a:chOff x="1321069" y="5150498"/>
            <a:chExt cx="7837716" cy="839755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6B4DCDF-FCE9-6E9C-698E-B35B0AA836AF}"/>
                </a:ext>
              </a:extLst>
            </p:cNvPr>
            <p:cNvGrpSpPr/>
            <p:nvPr/>
          </p:nvGrpSpPr>
          <p:grpSpPr>
            <a:xfrm>
              <a:off x="1933011" y="5237688"/>
              <a:ext cx="7225774" cy="630942"/>
              <a:chOff x="1957489" y="5350908"/>
              <a:chExt cx="7225774" cy="630942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6DB60455-0933-1FD6-94EF-DA1F890C96F9}"/>
                  </a:ext>
                </a:extLst>
              </p:cNvPr>
              <p:cNvSpPr/>
              <p:nvPr/>
            </p:nvSpPr>
            <p:spPr>
              <a:xfrm>
                <a:off x="1957489" y="5350908"/>
                <a:ext cx="7225774" cy="630942"/>
              </a:xfrm>
              <a:prstGeom prst="roundRect">
                <a:avLst>
                  <a:gd name="adj" fmla="val 50000"/>
                </a:avLst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0F39039-65AA-F353-EDA8-C66BF14A0DFA}"/>
                  </a:ext>
                </a:extLst>
              </p:cNvPr>
              <p:cNvSpPr txBox="1"/>
              <p:nvPr/>
            </p:nvSpPr>
            <p:spPr>
              <a:xfrm>
                <a:off x="2335378" y="5451419"/>
                <a:ext cx="65555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ỨNG DỤNG CÁC NGÀNH CÔNG NGHIỆP</a:t>
                </a:r>
                <a:endParaRPr lang="vi-VN" sz="20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E207BFD-D439-54C1-CE4E-F3770B591B15}"/>
                </a:ext>
              </a:extLst>
            </p:cNvPr>
            <p:cNvGrpSpPr/>
            <p:nvPr/>
          </p:nvGrpSpPr>
          <p:grpSpPr>
            <a:xfrm>
              <a:off x="1321069" y="5150498"/>
              <a:ext cx="839755" cy="839755"/>
              <a:chOff x="1321069" y="5150498"/>
              <a:chExt cx="839755" cy="839755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5D9F0434-1FEB-EA49-EC54-5BCC2CE59E05}"/>
                  </a:ext>
                </a:extLst>
              </p:cNvPr>
              <p:cNvSpPr/>
              <p:nvPr/>
            </p:nvSpPr>
            <p:spPr>
              <a:xfrm>
                <a:off x="1321069" y="5150498"/>
                <a:ext cx="839755" cy="839755"/>
              </a:xfrm>
              <a:prstGeom prst="ellipse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971A9F0-C45D-5BF6-DEBA-8D3A3AB4D8B6}"/>
                  </a:ext>
                </a:extLst>
              </p:cNvPr>
              <p:cNvSpPr txBox="1"/>
              <p:nvPr/>
            </p:nvSpPr>
            <p:spPr>
              <a:xfrm>
                <a:off x="1523616" y="5297802"/>
                <a:ext cx="41987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rgbClr val="E9E9E7"/>
                    </a:solidFill>
                    <a:latin typeface="Roboto" pitchFamily="2" charset="0"/>
                    <a:ea typeface="Roboto" pitchFamily="2" charset="0"/>
                  </a:rPr>
                  <a:t>4</a:t>
                </a:r>
                <a:endParaRPr lang="vi-VN" sz="30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8842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285928B-8F51-B7BA-6559-C56DAC2BF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8204" y="2901853"/>
            <a:ext cx="2339354" cy="2199552"/>
          </a:xfrm>
          <a:prstGeom prst="rect">
            <a:avLst/>
          </a:prstGeom>
        </p:spPr>
      </p:pic>
      <p:sp>
        <p:nvSpPr>
          <p:cNvPr id="4" name="Moon 3">
            <a:extLst>
              <a:ext uri="{FF2B5EF4-FFF2-40B4-BE49-F238E27FC236}">
                <a16:creationId xmlns:a16="http://schemas.microsoft.com/office/drawing/2014/main" id="{5318AAAE-3AA0-8E99-FFD3-3B7B5BC5720B}"/>
              </a:ext>
            </a:extLst>
          </p:cNvPr>
          <p:cNvSpPr/>
          <p:nvPr/>
        </p:nvSpPr>
        <p:spPr>
          <a:xfrm>
            <a:off x="9036111" y="-159191"/>
            <a:ext cx="3227563" cy="7339342"/>
          </a:xfrm>
          <a:prstGeom prst="moon">
            <a:avLst>
              <a:gd name="adj" fmla="val 87500"/>
            </a:avLst>
          </a:prstGeom>
          <a:solidFill>
            <a:srgbClr val="2939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9948684-A2DF-C9FC-968C-31AE4CCC8854}"/>
              </a:ext>
            </a:extLst>
          </p:cNvPr>
          <p:cNvGrpSpPr/>
          <p:nvPr/>
        </p:nvGrpSpPr>
        <p:grpSpPr>
          <a:xfrm>
            <a:off x="7571948" y="3251704"/>
            <a:ext cx="3606296" cy="3606296"/>
            <a:chOff x="4682836" y="1219200"/>
            <a:chExt cx="1958109" cy="195810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755DBCE-F122-CC63-BCD7-6C7AE1ED5348}"/>
                </a:ext>
              </a:extLst>
            </p:cNvPr>
            <p:cNvSpPr/>
            <p:nvPr/>
          </p:nvSpPr>
          <p:spPr>
            <a:xfrm>
              <a:off x="4682836" y="1219200"/>
              <a:ext cx="1958109" cy="1958109"/>
            </a:xfrm>
            <a:prstGeom prst="ellipse">
              <a:avLst/>
            </a:prstGeom>
            <a:solidFill>
              <a:srgbClr val="949C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82AED2A-3685-9206-2853-ECBA9D2255D8}"/>
                </a:ext>
              </a:extLst>
            </p:cNvPr>
            <p:cNvSpPr/>
            <p:nvPr/>
          </p:nvSpPr>
          <p:spPr>
            <a:xfrm>
              <a:off x="4831194" y="1367558"/>
              <a:ext cx="1661393" cy="1661393"/>
            </a:xfrm>
            <a:prstGeom prst="ellipse">
              <a:avLst/>
            </a:prstGeom>
            <a:solidFill>
              <a:srgbClr val="2939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pic>
        <p:nvPicPr>
          <p:cNvPr id="6" name="Picture 5" descr="A person with sticky notes on her forehead&#10;&#10;Description automatically generated">
            <a:extLst>
              <a:ext uri="{FF2B5EF4-FFF2-40B4-BE49-F238E27FC236}">
                <a16:creationId xmlns:a16="http://schemas.microsoft.com/office/drawing/2014/main" id="{C876DCDD-98F0-29D1-BA08-F289AA0D59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2" r="18833"/>
          <a:stretch/>
        </p:blipFill>
        <p:spPr>
          <a:xfrm>
            <a:off x="7503222" y="915528"/>
            <a:ext cx="4051567" cy="4725911"/>
          </a:xfrm>
          <a:prstGeom prst="rect">
            <a:avLst/>
          </a:prstGeom>
        </p:spPr>
      </p:pic>
      <p:pic>
        <p:nvPicPr>
          <p:cNvPr id="11" name="Picture 10" descr="A computer monitor clock and timer&#10;&#10;Description automatically generated">
            <a:extLst>
              <a:ext uri="{FF2B5EF4-FFF2-40B4-BE49-F238E27FC236}">
                <a16:creationId xmlns:a16="http://schemas.microsoft.com/office/drawing/2014/main" id="{54A596AD-728C-E84C-B58E-3C3E17F5A6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54"/>
          <a:stretch/>
        </p:blipFill>
        <p:spPr>
          <a:xfrm>
            <a:off x="4331357" y="611674"/>
            <a:ext cx="1866331" cy="1680552"/>
          </a:xfrm>
          <a:prstGeom prst="rect">
            <a:avLst/>
          </a:prstGeom>
        </p:spPr>
      </p:pic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2C51CB99-66B4-6EF8-607E-ADC886B01AD7}"/>
              </a:ext>
            </a:extLst>
          </p:cNvPr>
          <p:cNvCxnSpPr>
            <a:cxnSpLocks/>
          </p:cNvCxnSpPr>
          <p:nvPr/>
        </p:nvCxnSpPr>
        <p:spPr>
          <a:xfrm rot="10800000">
            <a:off x="6266414" y="2043262"/>
            <a:ext cx="1647497" cy="1643201"/>
          </a:xfrm>
          <a:prstGeom prst="curvedConnector3">
            <a:avLst/>
          </a:prstGeom>
          <a:ln w="3175">
            <a:solidFill>
              <a:srgbClr val="949CC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0072F758-4AC4-47D4-6EE8-DB52D7079097}"/>
              </a:ext>
            </a:extLst>
          </p:cNvPr>
          <p:cNvCxnSpPr>
            <a:cxnSpLocks/>
          </p:cNvCxnSpPr>
          <p:nvPr/>
        </p:nvCxnSpPr>
        <p:spPr>
          <a:xfrm rot="10800000">
            <a:off x="3796352" y="2813082"/>
            <a:ext cx="4048832" cy="1116127"/>
          </a:xfrm>
          <a:prstGeom prst="curvedConnector3">
            <a:avLst/>
          </a:prstGeom>
          <a:ln w="3175">
            <a:solidFill>
              <a:srgbClr val="949CC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80754FE-7272-2EC2-2AEA-1B70E9A8564E}"/>
              </a:ext>
            </a:extLst>
          </p:cNvPr>
          <p:cNvSpPr txBox="1"/>
          <p:nvPr/>
        </p:nvSpPr>
        <p:spPr>
          <a:xfrm>
            <a:off x="6197688" y="1300870"/>
            <a:ext cx="20080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Thời gian ghi nhận bị sai sót hoặc không thực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8ECFB-F923-04FB-65B4-EED90062D26E}"/>
              </a:ext>
            </a:extLst>
          </p:cNvPr>
          <p:cNvSpPr txBox="1"/>
          <p:nvPr/>
        </p:nvSpPr>
        <p:spPr>
          <a:xfrm>
            <a:off x="422893" y="4036375"/>
            <a:ext cx="233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Khó khăn khi nhận diện khi đeo khẩu trang và nhiều gương mặt cùng lúc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95CFB10-B9D7-90AB-5185-4AD8854CC375}"/>
              </a:ext>
            </a:extLst>
          </p:cNvPr>
          <p:cNvSpPr txBox="1"/>
          <p:nvPr/>
        </p:nvSpPr>
        <p:spPr>
          <a:xfrm>
            <a:off x="3137080" y="5101405"/>
            <a:ext cx="18016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Khoảng cách an toàn</a:t>
            </a:r>
          </a:p>
        </p:txBody>
      </p: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8AD3C073-F21E-5E5B-294A-211DC208EAC1}"/>
              </a:ext>
            </a:extLst>
          </p:cNvPr>
          <p:cNvCxnSpPr>
            <a:cxnSpLocks/>
          </p:cNvCxnSpPr>
          <p:nvPr/>
        </p:nvCxnSpPr>
        <p:spPr>
          <a:xfrm rot="10800000" flipV="1">
            <a:off x="6616733" y="4111469"/>
            <a:ext cx="1175604" cy="496144"/>
          </a:xfrm>
          <a:prstGeom prst="curvedConnector3">
            <a:avLst>
              <a:gd name="adj1" fmla="val 92356"/>
            </a:avLst>
          </a:prstGeom>
          <a:ln w="3175">
            <a:solidFill>
              <a:srgbClr val="949CC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E07A8EA-2C78-5340-3A4C-8E2BAFD703D1}"/>
              </a:ext>
            </a:extLst>
          </p:cNvPr>
          <p:cNvGrpSpPr/>
          <p:nvPr/>
        </p:nvGrpSpPr>
        <p:grpSpPr>
          <a:xfrm>
            <a:off x="1012401" y="1418490"/>
            <a:ext cx="2815006" cy="2510717"/>
            <a:chOff x="1012401" y="1418490"/>
            <a:chExt cx="2815006" cy="2510717"/>
          </a:xfrm>
        </p:grpSpPr>
        <p:pic>
          <p:nvPicPr>
            <p:cNvPr id="16" name="Picture 15" descr="A group of people wearing face masks&#10;&#10;Description automatically generated">
              <a:extLst>
                <a:ext uri="{FF2B5EF4-FFF2-40B4-BE49-F238E27FC236}">
                  <a16:creationId xmlns:a16="http://schemas.microsoft.com/office/drawing/2014/main" id="{F4081577-D644-6922-4DD7-0FE2D7C62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401" y="1418490"/>
              <a:ext cx="2510717" cy="2510717"/>
            </a:xfrm>
            <a:prstGeom prst="cloud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E948D71-5175-4780-FF1B-649A559B3F4F}"/>
                </a:ext>
              </a:extLst>
            </p:cNvPr>
            <p:cNvSpPr txBox="1"/>
            <p:nvPr/>
          </p:nvSpPr>
          <p:spPr>
            <a:xfrm>
              <a:off x="2911766" y="1904762"/>
              <a:ext cx="9156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FF0000"/>
                  </a:solidFill>
                  <a:latin typeface="Roboto" pitchFamily="2" charset="0"/>
                  <a:ea typeface="Roboto" pitchFamily="2" charset="0"/>
                </a:rPr>
                <a:t>Nam ?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665127E4-10D8-4262-84F6-8C394FE4C8B1}"/>
              </a:ext>
            </a:extLst>
          </p:cNvPr>
          <p:cNvSpPr txBox="1"/>
          <p:nvPr/>
        </p:nvSpPr>
        <p:spPr>
          <a:xfrm>
            <a:off x="3514968" y="2338460"/>
            <a:ext cx="14723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Nhân viên công ty?</a:t>
            </a:r>
          </a:p>
        </p:txBody>
      </p:sp>
      <p:pic>
        <p:nvPicPr>
          <p:cNvPr id="34" name="Picture 33" descr="A person sitting at a desk with a computer and a phone&#10;&#10;Description automatically generated">
            <a:extLst>
              <a:ext uri="{FF2B5EF4-FFF2-40B4-BE49-F238E27FC236}">
                <a16:creationId xmlns:a16="http://schemas.microsoft.com/office/drawing/2014/main" id="{E5B65744-4777-7999-C0D5-B617B1738A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982" y="4647145"/>
            <a:ext cx="2272467" cy="1514978"/>
          </a:xfrm>
          <a:prstGeom prst="teardrop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B146BE7C-02E2-5F19-A4CA-9D478DEFC4F2}"/>
              </a:ext>
            </a:extLst>
          </p:cNvPr>
          <p:cNvSpPr txBox="1"/>
          <p:nvPr/>
        </p:nvSpPr>
        <p:spPr>
          <a:xfrm>
            <a:off x="5029905" y="6260540"/>
            <a:ext cx="2678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Tốn thời gian thu thập dữ liệu và kiểm tra dữ liệu báo cáo chấm công </a:t>
            </a:r>
          </a:p>
        </p:txBody>
      </p:sp>
    </p:spTree>
    <p:extLst>
      <p:ext uri="{BB962C8B-B14F-4D97-AF65-F5344CB8AC3E}">
        <p14:creationId xmlns:p14="http://schemas.microsoft.com/office/powerpoint/2010/main" val="35841704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9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B590A29-D8BF-D686-F786-52DC5D299E3E}"/>
              </a:ext>
            </a:extLst>
          </p:cNvPr>
          <p:cNvGrpSpPr/>
          <p:nvPr/>
        </p:nvGrpSpPr>
        <p:grpSpPr>
          <a:xfrm>
            <a:off x="1849549" y="134695"/>
            <a:ext cx="4834501" cy="4834501"/>
            <a:chOff x="5751992" y="398184"/>
            <a:chExt cx="4834501" cy="483450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DE4BF2C-5326-D2E0-C4D9-834D8C3EDD44}"/>
                </a:ext>
              </a:extLst>
            </p:cNvPr>
            <p:cNvGrpSpPr/>
            <p:nvPr/>
          </p:nvGrpSpPr>
          <p:grpSpPr>
            <a:xfrm>
              <a:off x="5751992" y="398184"/>
              <a:ext cx="4834501" cy="4834501"/>
              <a:chOff x="4682836" y="1219200"/>
              <a:chExt cx="1958109" cy="1958109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0DBBCE00-660A-028B-4B47-0BC020EEB054}"/>
                  </a:ext>
                </a:extLst>
              </p:cNvPr>
              <p:cNvSpPr/>
              <p:nvPr/>
            </p:nvSpPr>
            <p:spPr>
              <a:xfrm>
                <a:off x="4682836" y="1219200"/>
                <a:ext cx="1958109" cy="1958109"/>
              </a:xfrm>
              <a:prstGeom prst="ellipse">
                <a:avLst/>
              </a:prstGeom>
              <a:solidFill>
                <a:srgbClr val="949CC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9001D644-D5FC-E68A-E463-11F4806B0863}"/>
                  </a:ext>
                </a:extLst>
              </p:cNvPr>
              <p:cNvSpPr/>
              <p:nvPr/>
            </p:nvSpPr>
            <p:spPr>
              <a:xfrm>
                <a:off x="4831194" y="1367558"/>
                <a:ext cx="1661393" cy="1661393"/>
              </a:xfrm>
              <a:prstGeom prst="ellipse">
                <a:avLst/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pic>
          <p:nvPicPr>
            <p:cNvPr id="8" name="Picture 7" descr="A blue and grey logo&#10;&#10;Description automatically generated">
              <a:extLst>
                <a:ext uri="{FF2B5EF4-FFF2-40B4-BE49-F238E27FC236}">
                  <a16:creationId xmlns:a16="http://schemas.microsoft.com/office/drawing/2014/main" id="{FC8F0F3A-302B-C8CE-7C03-05B59B4CF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442" y="2320297"/>
              <a:ext cx="3593599" cy="1149098"/>
            </a:xfrm>
            <a:prstGeom prst="rect">
              <a:avLst/>
            </a:prstGeom>
          </p:spPr>
        </p:pic>
      </p:grpSp>
      <p:pic>
        <p:nvPicPr>
          <p:cNvPr id="11" name="Picture 10" descr="A person pointing at something&#10;&#10;Description automatically generated">
            <a:extLst>
              <a:ext uri="{FF2B5EF4-FFF2-40B4-BE49-F238E27FC236}">
                <a16:creationId xmlns:a16="http://schemas.microsoft.com/office/drawing/2014/main" id="{C276693F-6E66-3266-221B-68AB4EC9AD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9" r="22794"/>
          <a:stretch/>
        </p:blipFill>
        <p:spPr>
          <a:xfrm>
            <a:off x="6455088" y="2304681"/>
            <a:ext cx="4553320" cy="4553319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AAA8976D-F577-B8CD-3184-E145C0501586}"/>
              </a:ext>
            </a:extLst>
          </p:cNvPr>
          <p:cNvGrpSpPr/>
          <p:nvPr/>
        </p:nvGrpSpPr>
        <p:grpSpPr>
          <a:xfrm>
            <a:off x="804274" y="3205906"/>
            <a:ext cx="1259447" cy="2323389"/>
            <a:chOff x="804274" y="3205906"/>
            <a:chExt cx="1259447" cy="232338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AE809A6-BDA1-CBB2-BC87-F88AC82EB19B}"/>
                </a:ext>
              </a:extLst>
            </p:cNvPr>
            <p:cNvGrpSpPr/>
            <p:nvPr/>
          </p:nvGrpSpPr>
          <p:grpSpPr>
            <a:xfrm>
              <a:off x="804274" y="4248408"/>
              <a:ext cx="1259447" cy="1280887"/>
              <a:chOff x="1777629" y="5323418"/>
              <a:chExt cx="1259447" cy="1280887"/>
            </a:xfrm>
          </p:grpSpPr>
          <p:pic>
            <p:nvPicPr>
              <p:cNvPr id="15" name="Picture 14" descr="A blue eye with a fingerprint and a check mark&#10;&#10;Description automatically generated">
                <a:extLst>
                  <a:ext uri="{FF2B5EF4-FFF2-40B4-BE49-F238E27FC236}">
                    <a16:creationId xmlns:a16="http://schemas.microsoft.com/office/drawing/2014/main" id="{45CAA36B-C842-8F30-7B18-FFA985E0A2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1353" y="5323418"/>
                <a:ext cx="792000" cy="792000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124D337-17DB-0A82-F8EE-8116A2EFFC91}"/>
                  </a:ext>
                </a:extLst>
              </p:cNvPr>
              <p:cNvSpPr txBox="1"/>
              <p:nvPr/>
            </p:nvSpPr>
            <p:spPr>
              <a:xfrm>
                <a:off x="1777629" y="6327306"/>
                <a:ext cx="12594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FC000"/>
                    </a:solidFill>
                    <a:latin typeface="Roboto" pitchFamily="2" charset="0"/>
                    <a:ea typeface="Roboto" pitchFamily="2" charset="0"/>
                  </a:rPr>
                  <a:t>Mống mắt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0F4FC92-8430-232C-0A1A-C898B77B7F12}"/>
                </a:ext>
              </a:extLst>
            </p:cNvPr>
            <p:cNvGrpSpPr/>
            <p:nvPr/>
          </p:nvGrpSpPr>
          <p:grpSpPr>
            <a:xfrm>
              <a:off x="1433997" y="3205906"/>
              <a:ext cx="419469" cy="1042502"/>
              <a:chOff x="1430080" y="3205906"/>
              <a:chExt cx="419469" cy="1042502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0AA461F3-BA9E-DBDC-9390-353B0E61089D}"/>
                  </a:ext>
                </a:extLst>
              </p:cNvPr>
              <p:cNvCxnSpPr/>
              <p:nvPr/>
            </p:nvCxnSpPr>
            <p:spPr>
              <a:xfrm flipH="1">
                <a:off x="1433997" y="3205906"/>
                <a:ext cx="415552" cy="0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7DC19825-EA06-9029-D57A-353976E766F1}"/>
                  </a:ext>
                </a:extLst>
              </p:cNvPr>
              <p:cNvCxnSpPr>
                <a:cxnSpLocks/>
                <a:stCxn id="15" idx="0"/>
              </p:cNvCxnSpPr>
              <p:nvPr/>
            </p:nvCxnSpPr>
            <p:spPr>
              <a:xfrm flipH="1" flipV="1">
                <a:off x="1430080" y="3205906"/>
                <a:ext cx="0" cy="1042502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45BF957-EB54-30F1-38D5-11A844D8487D}"/>
              </a:ext>
            </a:extLst>
          </p:cNvPr>
          <p:cNvGrpSpPr/>
          <p:nvPr/>
        </p:nvGrpSpPr>
        <p:grpSpPr>
          <a:xfrm>
            <a:off x="2558711" y="4913797"/>
            <a:ext cx="1259447" cy="1762779"/>
            <a:chOff x="2558711" y="4913797"/>
            <a:chExt cx="1259447" cy="176277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EDF4706-4D9A-BB91-668A-DA6EC15D1AD9}"/>
                </a:ext>
              </a:extLst>
            </p:cNvPr>
            <p:cNvGrpSpPr/>
            <p:nvPr/>
          </p:nvGrpSpPr>
          <p:grpSpPr>
            <a:xfrm>
              <a:off x="2558711" y="5395690"/>
              <a:ext cx="1259447" cy="1280886"/>
              <a:chOff x="3204191" y="5323418"/>
              <a:chExt cx="1259447" cy="1280886"/>
            </a:xfrm>
          </p:grpSpPr>
          <p:pic>
            <p:nvPicPr>
              <p:cNvPr id="17" name="Picture 16" descr="A blue and black logo&#10;&#10;Description automatically generated">
                <a:extLst>
                  <a:ext uri="{FF2B5EF4-FFF2-40B4-BE49-F238E27FC236}">
                    <a16:creationId xmlns:a16="http://schemas.microsoft.com/office/drawing/2014/main" id="{31EE194A-8711-59C9-C11C-1A74D009E5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2990" y="5323418"/>
                <a:ext cx="792000" cy="792000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7EAD93E-ED33-FE5A-C5D0-63B95F60C1BE}"/>
                  </a:ext>
                </a:extLst>
              </p:cNvPr>
              <p:cNvSpPr txBox="1"/>
              <p:nvPr/>
            </p:nvSpPr>
            <p:spPr>
              <a:xfrm>
                <a:off x="3204191" y="6327305"/>
                <a:ext cx="12594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FC000"/>
                    </a:solidFill>
                    <a:latin typeface="Roboto" pitchFamily="2" charset="0"/>
                    <a:ea typeface="Roboto" pitchFamily="2" charset="0"/>
                  </a:rPr>
                  <a:t>Khuôn mặt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BC26DF5-1983-2A6B-50C1-C7D7FF4CB682}"/>
                </a:ext>
              </a:extLst>
            </p:cNvPr>
            <p:cNvGrpSpPr/>
            <p:nvPr/>
          </p:nvGrpSpPr>
          <p:grpSpPr>
            <a:xfrm>
              <a:off x="3229363" y="4913797"/>
              <a:ext cx="419469" cy="476998"/>
              <a:chOff x="1430080" y="3205906"/>
              <a:chExt cx="419469" cy="476998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C03BCCF7-CCD2-7B46-F8E9-200E1C809034}"/>
                  </a:ext>
                </a:extLst>
              </p:cNvPr>
              <p:cNvCxnSpPr/>
              <p:nvPr/>
            </p:nvCxnSpPr>
            <p:spPr>
              <a:xfrm flipH="1">
                <a:off x="1433997" y="3205906"/>
                <a:ext cx="415552" cy="0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1A1CA90D-BF8F-85E9-FB88-1E74BAA581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430080" y="3205906"/>
                <a:ext cx="3917" cy="476998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D199A1E-B726-5A67-EDB8-2C8DE2F060C4}"/>
              </a:ext>
            </a:extLst>
          </p:cNvPr>
          <p:cNvGrpSpPr/>
          <p:nvPr/>
        </p:nvGrpSpPr>
        <p:grpSpPr>
          <a:xfrm>
            <a:off x="4692313" y="4775298"/>
            <a:ext cx="1259447" cy="1749720"/>
            <a:chOff x="4692313" y="4775298"/>
            <a:chExt cx="1259447" cy="174972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B112DC1-79BE-F763-5654-D809D04CDEB6}"/>
                </a:ext>
              </a:extLst>
            </p:cNvPr>
            <p:cNvGrpSpPr/>
            <p:nvPr/>
          </p:nvGrpSpPr>
          <p:grpSpPr>
            <a:xfrm>
              <a:off x="4692313" y="5244133"/>
              <a:ext cx="1259447" cy="1280885"/>
              <a:chOff x="4630753" y="5323418"/>
              <a:chExt cx="1259447" cy="1280885"/>
            </a:xfrm>
          </p:grpSpPr>
          <p:pic>
            <p:nvPicPr>
              <p:cNvPr id="19" name="Picture 18" descr="A fingerprint scan with a check mark&#10;&#10;Description automatically generated">
                <a:extLst>
                  <a:ext uri="{FF2B5EF4-FFF2-40B4-BE49-F238E27FC236}">
                    <a16:creationId xmlns:a16="http://schemas.microsoft.com/office/drawing/2014/main" id="{CE0F3AF6-2402-1E3C-EE5F-E84D07114F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34627" y="5323418"/>
                <a:ext cx="792000" cy="792000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97F0CCD-702F-56C0-1C43-41DFE11A7535}"/>
                  </a:ext>
                </a:extLst>
              </p:cNvPr>
              <p:cNvSpPr txBox="1"/>
              <p:nvPr/>
            </p:nvSpPr>
            <p:spPr>
              <a:xfrm>
                <a:off x="4630753" y="6327304"/>
                <a:ext cx="12594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FC000"/>
                    </a:solidFill>
                    <a:latin typeface="Roboto" pitchFamily="2" charset="0"/>
                    <a:ea typeface="Roboto" pitchFamily="2" charset="0"/>
                  </a:rPr>
                  <a:t>Dấu vân tay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7003ED0-1877-52B2-5110-39100009AD1D}"/>
                </a:ext>
              </a:extLst>
            </p:cNvPr>
            <p:cNvGrpSpPr/>
            <p:nvPr/>
          </p:nvGrpSpPr>
          <p:grpSpPr>
            <a:xfrm>
              <a:off x="5203963" y="4775298"/>
              <a:ext cx="415552" cy="476998"/>
              <a:chOff x="1433997" y="3205906"/>
              <a:chExt cx="415552" cy="476998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BA41CC87-755B-4B2E-41C7-235B01B126C5}"/>
                  </a:ext>
                </a:extLst>
              </p:cNvPr>
              <p:cNvCxnSpPr/>
              <p:nvPr/>
            </p:nvCxnSpPr>
            <p:spPr>
              <a:xfrm flipH="1">
                <a:off x="1433997" y="3205906"/>
                <a:ext cx="415552" cy="0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7A4A919A-14C9-F92B-DE41-A0DDFF33D59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845632" y="3205906"/>
                <a:ext cx="3917" cy="476998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8524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A3F632-7B7F-2F7D-405D-F3E5613C612B}"/>
              </a:ext>
            </a:extLst>
          </p:cNvPr>
          <p:cNvSpPr/>
          <p:nvPr/>
        </p:nvSpPr>
        <p:spPr>
          <a:xfrm>
            <a:off x="0" y="0"/>
            <a:ext cx="7269933" cy="6858000"/>
          </a:xfrm>
          <a:prstGeom prst="rect">
            <a:avLst/>
          </a:prstGeom>
          <a:solidFill>
            <a:srgbClr val="2939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54C4250-3266-B1F0-FA82-320C34AA0A38}"/>
              </a:ext>
            </a:extLst>
          </p:cNvPr>
          <p:cNvSpPr/>
          <p:nvPr/>
        </p:nvSpPr>
        <p:spPr>
          <a:xfrm>
            <a:off x="8330157" y="1455269"/>
            <a:ext cx="3684760" cy="368476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FDFCC0-BD8F-2ED9-7423-6406321A0CB2}"/>
              </a:ext>
            </a:extLst>
          </p:cNvPr>
          <p:cNvSpPr/>
          <p:nvPr/>
        </p:nvSpPr>
        <p:spPr>
          <a:xfrm rot="2729991">
            <a:off x="11192999" y="-128231"/>
            <a:ext cx="1562448" cy="780797"/>
          </a:xfrm>
          <a:prstGeom prst="rect">
            <a:avLst/>
          </a:prstGeom>
          <a:solidFill>
            <a:srgbClr val="C4A2F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43C772-EDBD-4615-2AEF-F48F044AD118}"/>
              </a:ext>
            </a:extLst>
          </p:cNvPr>
          <p:cNvSpPr/>
          <p:nvPr/>
        </p:nvSpPr>
        <p:spPr>
          <a:xfrm rot="8042325">
            <a:off x="11452289" y="6353398"/>
            <a:ext cx="1313147" cy="780797"/>
          </a:xfrm>
          <a:prstGeom prst="rect">
            <a:avLst/>
          </a:prstGeom>
          <a:solidFill>
            <a:srgbClr val="C4A2F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537BEA3-D9BB-8F51-9FF4-947690FDDD9A}"/>
              </a:ext>
            </a:extLst>
          </p:cNvPr>
          <p:cNvGrpSpPr/>
          <p:nvPr/>
        </p:nvGrpSpPr>
        <p:grpSpPr>
          <a:xfrm>
            <a:off x="9631401" y="581370"/>
            <a:ext cx="2383516" cy="1054359"/>
            <a:chOff x="9731502" y="811651"/>
            <a:chExt cx="2383516" cy="105435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1F17335-335E-86B4-32AD-8FD86B0D223A}"/>
                </a:ext>
              </a:extLst>
            </p:cNvPr>
            <p:cNvSpPr/>
            <p:nvPr/>
          </p:nvSpPr>
          <p:spPr>
            <a:xfrm>
              <a:off x="9731502" y="811651"/>
              <a:ext cx="2383516" cy="1054359"/>
            </a:xfrm>
            <a:prstGeom prst="rect">
              <a:avLst/>
            </a:prstGeom>
            <a:solidFill>
              <a:srgbClr val="C9CBDA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E44F3AA-15EF-BBE1-E1E3-627EA7BB141F}"/>
                </a:ext>
              </a:extLst>
            </p:cNvPr>
            <p:cNvSpPr txBox="1"/>
            <p:nvPr/>
          </p:nvSpPr>
          <p:spPr>
            <a:xfrm>
              <a:off x="10929543" y="811651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vi-VN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Jane Doe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DDE0B72-743F-7FB8-7E3F-3C7631CE4733}"/>
                </a:ext>
              </a:extLst>
            </p:cNvPr>
            <p:cNvSpPr txBox="1"/>
            <p:nvPr/>
          </p:nvSpPr>
          <p:spPr>
            <a:xfrm>
              <a:off x="9791582" y="848838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2060"/>
                  </a:solidFill>
                  <a:latin typeface="Roboto" pitchFamily="2" charset="0"/>
                  <a:ea typeface="Roboto" pitchFamily="2" charset="0"/>
                </a:rPr>
                <a:t>Nhân viên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4A25A15-399A-23C1-E2BE-7BC4D05085CB}"/>
                </a:ext>
              </a:extLst>
            </p:cNvPr>
            <p:cNvSpPr txBox="1"/>
            <p:nvPr/>
          </p:nvSpPr>
          <p:spPr>
            <a:xfrm>
              <a:off x="9791582" y="1193168"/>
              <a:ext cx="11243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Chấm công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0AE9B1A-ADB3-B816-BA61-D169D532ED9E}"/>
                </a:ext>
              </a:extLst>
            </p:cNvPr>
            <p:cNvSpPr txBox="1"/>
            <p:nvPr/>
          </p:nvSpPr>
          <p:spPr>
            <a:xfrm>
              <a:off x="10963289" y="1155981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vi-VN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7:55:03 AM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38352BE-114C-53CE-7AA9-3CED4C96C3FE}"/>
                </a:ext>
              </a:extLst>
            </p:cNvPr>
            <p:cNvSpPr txBox="1"/>
            <p:nvPr/>
          </p:nvSpPr>
          <p:spPr>
            <a:xfrm>
              <a:off x="9791582" y="1546187"/>
              <a:ext cx="21241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000" dirty="0">
                  <a:solidFill>
                    <a:srgbClr val="002060"/>
                  </a:solidFill>
                  <a:latin typeface="Roboto" pitchFamily="2" charset="0"/>
                  <a:ea typeface="Roboto" pitchFamily="2" charset="0"/>
                </a:rPr>
                <a:t>Thứ 4, ngày 10, tháng 8, năm 2023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C9CC046-FE0A-81B8-2217-95211FF72844}"/>
              </a:ext>
            </a:extLst>
          </p:cNvPr>
          <p:cNvGrpSpPr/>
          <p:nvPr/>
        </p:nvGrpSpPr>
        <p:grpSpPr>
          <a:xfrm>
            <a:off x="9482229" y="5546190"/>
            <a:ext cx="2227385" cy="966555"/>
            <a:chOff x="9547847" y="5561045"/>
            <a:chExt cx="2227385" cy="96655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C4F5749-DB4F-01EB-7F3C-0AF82DDAF993}"/>
                </a:ext>
              </a:extLst>
            </p:cNvPr>
            <p:cNvSpPr/>
            <p:nvPr/>
          </p:nvSpPr>
          <p:spPr>
            <a:xfrm>
              <a:off x="9547847" y="5561045"/>
              <a:ext cx="2227385" cy="966555"/>
            </a:xfrm>
            <a:prstGeom prst="rect">
              <a:avLst/>
            </a:prstGeom>
            <a:solidFill>
              <a:srgbClr val="C9CBDA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F83BEA8-D412-42F7-729A-877C17BB2318}"/>
                </a:ext>
              </a:extLst>
            </p:cNvPr>
            <p:cNvSpPr txBox="1"/>
            <p:nvPr/>
          </p:nvSpPr>
          <p:spPr>
            <a:xfrm>
              <a:off x="9630842" y="5582270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002060"/>
                  </a:solidFill>
                  <a:latin typeface="Roboto" pitchFamily="2" charset="0"/>
                  <a:ea typeface="Roboto" pitchFamily="2" charset="0"/>
                </a:rPr>
                <a:t>Tổng giờ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14477C5-C3F6-2FF6-4EBC-5332F5B0CF14}"/>
                </a:ext>
              </a:extLst>
            </p:cNvPr>
            <p:cNvGrpSpPr/>
            <p:nvPr/>
          </p:nvGrpSpPr>
          <p:grpSpPr>
            <a:xfrm>
              <a:off x="9713680" y="5927126"/>
              <a:ext cx="512671" cy="512671"/>
              <a:chOff x="9713680" y="5927126"/>
              <a:chExt cx="512671" cy="512671"/>
            </a:xfrm>
          </p:grpSpPr>
          <p:sp>
            <p:nvSpPr>
              <p:cNvPr id="24" name="Flowchart: Connector 23">
                <a:extLst>
                  <a:ext uri="{FF2B5EF4-FFF2-40B4-BE49-F238E27FC236}">
                    <a16:creationId xmlns:a16="http://schemas.microsoft.com/office/drawing/2014/main" id="{216A966E-5BE9-EB06-BB7F-04D76CA48E9D}"/>
                  </a:ext>
                </a:extLst>
              </p:cNvPr>
              <p:cNvSpPr/>
              <p:nvPr/>
            </p:nvSpPr>
            <p:spPr>
              <a:xfrm>
                <a:off x="9713680" y="5927126"/>
                <a:ext cx="512671" cy="512671"/>
              </a:xfrm>
              <a:prstGeom prst="flowChartConnector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5" name="Partial Circle 24">
                <a:extLst>
                  <a:ext uri="{FF2B5EF4-FFF2-40B4-BE49-F238E27FC236}">
                    <a16:creationId xmlns:a16="http://schemas.microsoft.com/office/drawing/2014/main" id="{FEC53249-5D75-7F5C-3315-31C988A5AC17}"/>
                  </a:ext>
                </a:extLst>
              </p:cNvPr>
              <p:cNvSpPr/>
              <p:nvPr/>
            </p:nvSpPr>
            <p:spPr>
              <a:xfrm>
                <a:off x="9714415" y="5927861"/>
                <a:ext cx="511200" cy="511200"/>
              </a:xfrm>
              <a:prstGeom prst="pie">
                <a:avLst/>
              </a:prstGeom>
              <a:solidFill>
                <a:srgbClr val="949CC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C1EDCC2-1F93-DD18-2EB5-F8D605C61EF0}"/>
                </a:ext>
              </a:extLst>
            </p:cNvPr>
            <p:cNvGrpSpPr/>
            <p:nvPr/>
          </p:nvGrpSpPr>
          <p:grpSpPr>
            <a:xfrm>
              <a:off x="10366310" y="5890347"/>
              <a:ext cx="1321680" cy="246221"/>
              <a:chOff x="10366310" y="5890347"/>
              <a:chExt cx="1321680" cy="246221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3049307-FF9E-63D9-4552-89A7569A55FE}"/>
                  </a:ext>
                </a:extLst>
              </p:cNvPr>
              <p:cNvSpPr/>
              <p:nvPr/>
            </p:nvSpPr>
            <p:spPr>
              <a:xfrm>
                <a:off x="10366310" y="5926608"/>
                <a:ext cx="230962" cy="175612"/>
              </a:xfrm>
              <a:prstGeom prst="rect">
                <a:avLst/>
              </a:prstGeom>
              <a:solidFill>
                <a:srgbClr val="949CC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B87624F-7484-642C-7498-CA08F9AC1B75}"/>
                  </a:ext>
                </a:extLst>
              </p:cNvPr>
              <p:cNvSpPr txBox="1"/>
              <p:nvPr/>
            </p:nvSpPr>
            <p:spPr>
              <a:xfrm>
                <a:off x="10563615" y="5890347"/>
                <a:ext cx="112437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000" dirty="0">
                    <a:solidFill>
                      <a:srgbClr val="002060"/>
                    </a:solidFill>
                    <a:latin typeface="Roboto" pitchFamily="2" charset="0"/>
                    <a:ea typeface="Roboto" pitchFamily="2" charset="0"/>
                  </a:rPr>
                  <a:t>Kỳ nghỉ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95E8719-6454-3EAC-271D-CBC522F1F5F8}"/>
                </a:ext>
              </a:extLst>
            </p:cNvPr>
            <p:cNvGrpSpPr/>
            <p:nvPr/>
          </p:nvGrpSpPr>
          <p:grpSpPr>
            <a:xfrm>
              <a:off x="10378751" y="6220267"/>
              <a:ext cx="1309239" cy="246221"/>
              <a:chOff x="10378751" y="6220267"/>
              <a:chExt cx="1309239" cy="246221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7D5CA1A-A7E3-6665-1D0B-405ABF24C8C6}"/>
                  </a:ext>
                </a:extLst>
              </p:cNvPr>
              <p:cNvSpPr/>
              <p:nvPr/>
            </p:nvSpPr>
            <p:spPr>
              <a:xfrm>
                <a:off x="10378751" y="6251248"/>
                <a:ext cx="230962" cy="175612"/>
              </a:xfrm>
              <a:prstGeom prst="rect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5E7F04E-B8E8-8166-045A-712AE2538B4B}"/>
                  </a:ext>
                </a:extLst>
              </p:cNvPr>
              <p:cNvSpPr txBox="1"/>
              <p:nvPr/>
            </p:nvSpPr>
            <p:spPr>
              <a:xfrm>
                <a:off x="10563615" y="6220267"/>
                <a:ext cx="112437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000" dirty="0">
                    <a:solidFill>
                      <a:srgbClr val="002060"/>
                    </a:solidFill>
                    <a:latin typeface="Roboto" pitchFamily="2" charset="0"/>
                    <a:ea typeface="Roboto" pitchFamily="2" charset="0"/>
                  </a:rPr>
                  <a:t>Giờ làm việc</a:t>
                </a: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224212D-36AE-8D37-4047-2A025078C13E}"/>
              </a:ext>
            </a:extLst>
          </p:cNvPr>
          <p:cNvGrpSpPr/>
          <p:nvPr/>
        </p:nvGrpSpPr>
        <p:grpSpPr>
          <a:xfrm>
            <a:off x="7519646" y="4513602"/>
            <a:ext cx="1669015" cy="1999143"/>
            <a:chOff x="7554573" y="4875920"/>
            <a:chExt cx="1669015" cy="1999143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60A6348D-4A9D-C9F6-1ACD-7113CCCFF779}"/>
                </a:ext>
              </a:extLst>
            </p:cNvPr>
            <p:cNvGrpSpPr/>
            <p:nvPr/>
          </p:nvGrpSpPr>
          <p:grpSpPr>
            <a:xfrm>
              <a:off x="7554573" y="4875920"/>
              <a:ext cx="1669015" cy="1999143"/>
              <a:chOff x="7507912" y="4528457"/>
              <a:chExt cx="1669015" cy="1999143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55A4E31-1093-3AFE-2BE0-8DDC31C63A90}"/>
                  </a:ext>
                </a:extLst>
              </p:cNvPr>
              <p:cNvSpPr/>
              <p:nvPr/>
            </p:nvSpPr>
            <p:spPr>
              <a:xfrm>
                <a:off x="7519965" y="4528457"/>
                <a:ext cx="1656962" cy="1999143"/>
              </a:xfrm>
              <a:prstGeom prst="rect">
                <a:avLst/>
              </a:prstGeom>
              <a:solidFill>
                <a:srgbClr val="C9CBDA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401CC13F-4C5F-06A4-A993-81278AE6BB95}"/>
                  </a:ext>
                </a:extLst>
              </p:cNvPr>
              <p:cNvGrpSpPr/>
              <p:nvPr/>
            </p:nvGrpSpPr>
            <p:grpSpPr>
              <a:xfrm>
                <a:off x="7750719" y="4991667"/>
                <a:ext cx="1088572" cy="1300503"/>
                <a:chOff x="7688424" y="4935890"/>
                <a:chExt cx="1088572" cy="1300503"/>
              </a:xfrm>
            </p:grpSpPr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A5507C93-7BD2-A6F0-89E3-73D5FB9AE4D2}"/>
                    </a:ext>
                  </a:extLst>
                </p:cNvPr>
                <p:cNvCxnSpPr/>
                <p:nvPr/>
              </p:nvCxnSpPr>
              <p:spPr>
                <a:xfrm>
                  <a:off x="7688424" y="4935890"/>
                  <a:ext cx="0" cy="1296000"/>
                </a:xfrm>
                <a:prstGeom prst="line">
                  <a:avLst/>
                </a:prstGeom>
                <a:ln w="3175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93F34368-786D-4BF0-4F52-BCED587E5D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688424" y="6236393"/>
                  <a:ext cx="1088572" cy="0"/>
                </a:xfrm>
                <a:prstGeom prst="line">
                  <a:avLst/>
                </a:prstGeom>
                <a:ln w="3175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7E22F0F-EF7B-121B-FB76-249BB874ED9C}"/>
                  </a:ext>
                </a:extLst>
              </p:cNvPr>
              <p:cNvSpPr/>
              <p:nvPr/>
            </p:nvSpPr>
            <p:spPr>
              <a:xfrm>
                <a:off x="7837714" y="5075646"/>
                <a:ext cx="45719" cy="1216523"/>
              </a:xfrm>
              <a:prstGeom prst="rect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A857A0F-EE28-81DE-D827-D76CEC01C127}"/>
                  </a:ext>
                </a:extLst>
              </p:cNvPr>
              <p:cNvSpPr/>
              <p:nvPr/>
            </p:nvSpPr>
            <p:spPr>
              <a:xfrm>
                <a:off x="7983798" y="5262266"/>
                <a:ext cx="45719" cy="1044000"/>
              </a:xfrm>
              <a:prstGeom prst="rect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7F4F4FA1-F9DA-3872-6BBA-80D21ED761EA}"/>
                  </a:ext>
                </a:extLst>
              </p:cNvPr>
              <p:cNvSpPr/>
              <p:nvPr/>
            </p:nvSpPr>
            <p:spPr>
              <a:xfrm>
                <a:off x="8129882" y="5112969"/>
                <a:ext cx="45719" cy="1188000"/>
              </a:xfrm>
              <a:prstGeom prst="rect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1042CF7-DD8A-DCEF-1A33-18142640EADA}"/>
                  </a:ext>
                </a:extLst>
              </p:cNvPr>
              <p:cNvSpPr/>
              <p:nvPr/>
            </p:nvSpPr>
            <p:spPr>
              <a:xfrm>
                <a:off x="8275966" y="5467538"/>
                <a:ext cx="45719" cy="828000"/>
              </a:xfrm>
              <a:prstGeom prst="rect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D1DF9793-FA5B-1F66-7E2E-9D3BA16739AD}"/>
                  </a:ext>
                </a:extLst>
              </p:cNvPr>
              <p:cNvSpPr/>
              <p:nvPr/>
            </p:nvSpPr>
            <p:spPr>
              <a:xfrm>
                <a:off x="8422050" y="5084161"/>
                <a:ext cx="45719" cy="1216523"/>
              </a:xfrm>
              <a:prstGeom prst="rect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F356C4D-1F31-C13F-107D-E933038763E2}"/>
                  </a:ext>
                </a:extLst>
              </p:cNvPr>
              <p:cNvSpPr/>
              <p:nvPr/>
            </p:nvSpPr>
            <p:spPr>
              <a:xfrm>
                <a:off x="8568136" y="5075646"/>
                <a:ext cx="45719" cy="1216523"/>
              </a:xfrm>
              <a:prstGeom prst="rect">
                <a:avLst/>
              </a:prstGeom>
              <a:solidFill>
                <a:srgbClr val="293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EF8E96DD-1296-D39C-6033-35D6718F1948}"/>
                  </a:ext>
                </a:extLst>
              </p:cNvPr>
              <p:cNvCxnSpPr/>
              <p:nvPr/>
            </p:nvCxnSpPr>
            <p:spPr>
              <a:xfrm>
                <a:off x="7664296" y="4991667"/>
                <a:ext cx="172845" cy="0"/>
              </a:xfrm>
              <a:prstGeom prst="line">
                <a:avLst/>
              </a:prstGeom>
              <a:ln w="31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45C31E2-8BC6-0209-5480-597909E967BB}"/>
                  </a:ext>
                </a:extLst>
              </p:cNvPr>
              <p:cNvSpPr txBox="1"/>
              <p:nvPr/>
            </p:nvSpPr>
            <p:spPr>
              <a:xfrm>
                <a:off x="7507912" y="4907130"/>
                <a:ext cx="261239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600" dirty="0">
                    <a:solidFill>
                      <a:srgbClr val="002060"/>
                    </a:solidFill>
                    <a:latin typeface="Roboto" pitchFamily="2" charset="0"/>
                    <a:ea typeface="Roboto" pitchFamily="2" charset="0"/>
                  </a:rPr>
                  <a:t>8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859ED39-C75F-CD04-BDAD-D661AB8FC31B}"/>
                </a:ext>
              </a:extLst>
            </p:cNvPr>
            <p:cNvSpPr txBox="1"/>
            <p:nvPr/>
          </p:nvSpPr>
          <p:spPr>
            <a:xfrm>
              <a:off x="7589556" y="4953436"/>
              <a:ext cx="1124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2060"/>
                  </a:solidFill>
                  <a:latin typeface="Roboto" pitchFamily="2" charset="0"/>
                  <a:ea typeface="Roboto" pitchFamily="2" charset="0"/>
                </a:rPr>
                <a:t>Giờ làm việc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F0C0360-7EF4-EDC6-A98E-C7FE155051C9}"/>
              </a:ext>
            </a:extLst>
          </p:cNvPr>
          <p:cNvGrpSpPr/>
          <p:nvPr/>
        </p:nvGrpSpPr>
        <p:grpSpPr>
          <a:xfrm>
            <a:off x="209191" y="68835"/>
            <a:ext cx="6662504" cy="839755"/>
            <a:chOff x="209191" y="68835"/>
            <a:chExt cx="6662504" cy="839755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EABB7AD-871D-51EA-D529-21927BDABA0C}"/>
                </a:ext>
              </a:extLst>
            </p:cNvPr>
            <p:cNvGrpSpPr/>
            <p:nvPr/>
          </p:nvGrpSpPr>
          <p:grpSpPr>
            <a:xfrm>
              <a:off x="830063" y="173241"/>
              <a:ext cx="6041632" cy="630942"/>
              <a:chOff x="2998239" y="2722787"/>
              <a:chExt cx="6041632" cy="630942"/>
            </a:xfrm>
          </p:grpSpPr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B8E265A5-C5BA-BC7E-D92A-65F8F155CEF5}"/>
                  </a:ext>
                </a:extLst>
              </p:cNvPr>
              <p:cNvSpPr/>
              <p:nvPr/>
            </p:nvSpPr>
            <p:spPr>
              <a:xfrm>
                <a:off x="2998239" y="2722787"/>
                <a:ext cx="6041632" cy="630942"/>
              </a:xfrm>
              <a:prstGeom prst="roundRect">
                <a:avLst>
                  <a:gd name="adj" fmla="val 50000"/>
                </a:avLst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FEF618F-1120-C766-6410-324A789ACFDB}"/>
                  </a:ext>
                </a:extLst>
              </p:cNvPr>
              <p:cNvSpPr txBox="1"/>
              <p:nvPr/>
            </p:nvSpPr>
            <p:spPr>
              <a:xfrm>
                <a:off x="3269605" y="2838203"/>
                <a:ext cx="5289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VÌ SAO CHỌN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CHECKID</a:t>
                </a:r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FACIALSENSE</a:t>
                </a:r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?</a:t>
                </a:r>
                <a:endParaRPr lang="vi-VN" sz="20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7022A27A-9F4D-60F1-1B6F-D18A5563417C}"/>
                </a:ext>
              </a:extLst>
            </p:cNvPr>
            <p:cNvGrpSpPr/>
            <p:nvPr/>
          </p:nvGrpSpPr>
          <p:grpSpPr>
            <a:xfrm>
              <a:off x="209191" y="68835"/>
              <a:ext cx="839755" cy="839755"/>
              <a:chOff x="2377367" y="2618381"/>
              <a:chExt cx="839755" cy="839755"/>
            </a:xfrm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36C3651B-DDD4-1359-1DB9-11817242E2CB}"/>
                  </a:ext>
                </a:extLst>
              </p:cNvPr>
              <p:cNvSpPr/>
              <p:nvPr/>
            </p:nvSpPr>
            <p:spPr>
              <a:xfrm>
                <a:off x="2377367" y="2618381"/>
                <a:ext cx="839755" cy="83975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326A118-FFD4-CF49-8C73-49CF4D8DA429}"/>
                  </a:ext>
                </a:extLst>
              </p:cNvPr>
              <p:cNvSpPr txBox="1"/>
              <p:nvPr/>
            </p:nvSpPr>
            <p:spPr>
              <a:xfrm>
                <a:off x="2576423" y="2761259"/>
                <a:ext cx="41987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rgbClr val="E9E9E7"/>
                    </a:solidFill>
                    <a:latin typeface="Roboto" pitchFamily="2" charset="0"/>
                    <a:ea typeface="Roboto" pitchFamily="2" charset="0"/>
                  </a:rPr>
                  <a:t>1</a:t>
                </a:r>
                <a:endParaRPr lang="vi-VN" sz="30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487D07D-5292-EEB1-AF22-661FC7BB66DC}"/>
              </a:ext>
            </a:extLst>
          </p:cNvPr>
          <p:cNvGrpSpPr/>
          <p:nvPr/>
        </p:nvGrpSpPr>
        <p:grpSpPr>
          <a:xfrm>
            <a:off x="525974" y="1367894"/>
            <a:ext cx="5622477" cy="584776"/>
            <a:chOff x="6137973" y="1251175"/>
            <a:chExt cx="5622477" cy="58477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4B23A9C-5A63-59AE-6AB8-8E0B72431EEE}"/>
                </a:ext>
              </a:extLst>
            </p:cNvPr>
            <p:cNvSpPr txBox="1"/>
            <p:nvPr/>
          </p:nvSpPr>
          <p:spPr>
            <a:xfrm>
              <a:off x="6490319" y="1251175"/>
              <a:ext cx="3300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Dễ sử dụng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66F3BF-7E7F-EC59-1EC4-52D171B71D90}"/>
                </a:ext>
              </a:extLst>
            </p:cNvPr>
            <p:cNvSpPr txBox="1"/>
            <p:nvPr/>
          </p:nvSpPr>
          <p:spPr>
            <a:xfrm>
              <a:off x="6490319" y="1558952"/>
              <a:ext cx="5270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Không bao giờ lo lắng về việc quên thẻ</a:t>
              </a:r>
            </a:p>
          </p:txBody>
        </p:sp>
        <p:sp>
          <p:nvSpPr>
            <p:cNvPr id="19" name="Circle: Hollow 18">
              <a:extLst>
                <a:ext uri="{FF2B5EF4-FFF2-40B4-BE49-F238E27FC236}">
                  <a16:creationId xmlns:a16="http://schemas.microsoft.com/office/drawing/2014/main" id="{76BCB86F-461B-1799-A1E2-BB921339A6B7}"/>
                </a:ext>
              </a:extLst>
            </p:cNvPr>
            <p:cNvSpPr/>
            <p:nvPr/>
          </p:nvSpPr>
          <p:spPr>
            <a:xfrm>
              <a:off x="6137973" y="1320573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4EF6E5D-765D-1CFB-F666-E2E8112A224C}"/>
              </a:ext>
            </a:extLst>
          </p:cNvPr>
          <p:cNvGrpSpPr/>
          <p:nvPr/>
        </p:nvGrpSpPr>
        <p:grpSpPr>
          <a:xfrm>
            <a:off x="525974" y="2248411"/>
            <a:ext cx="5622477" cy="769442"/>
            <a:chOff x="6137973" y="2132084"/>
            <a:chExt cx="5622477" cy="76944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821D50B-E554-7077-CF8E-0C2FE1D99FA7}"/>
                </a:ext>
              </a:extLst>
            </p:cNvPr>
            <p:cNvSpPr txBox="1"/>
            <p:nvPr/>
          </p:nvSpPr>
          <p:spPr>
            <a:xfrm>
              <a:off x="6490319" y="2132084"/>
              <a:ext cx="3300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Chính xác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3330BC2-0A20-CE53-4D11-CC5BDE846118}"/>
                </a:ext>
              </a:extLst>
            </p:cNvPr>
            <p:cNvSpPr txBox="1"/>
            <p:nvPr/>
          </p:nvSpPr>
          <p:spPr>
            <a:xfrm>
              <a:off x="6490319" y="2439861"/>
              <a:ext cx="527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Sử dụng nhận diện khuôn mặt, vân tay hoặc mống mắt đảm bảo việc xác thực và ghi nhận lại thời gian chính xác</a:t>
              </a:r>
            </a:p>
          </p:txBody>
        </p:sp>
        <p:sp>
          <p:nvSpPr>
            <p:cNvPr id="34" name="Circle: Hollow 33">
              <a:extLst>
                <a:ext uri="{FF2B5EF4-FFF2-40B4-BE49-F238E27FC236}">
                  <a16:creationId xmlns:a16="http://schemas.microsoft.com/office/drawing/2014/main" id="{2482E942-A3D4-5568-CE54-841BCA79948E}"/>
                </a:ext>
              </a:extLst>
            </p:cNvPr>
            <p:cNvSpPr/>
            <p:nvPr/>
          </p:nvSpPr>
          <p:spPr>
            <a:xfrm>
              <a:off x="6137973" y="2201482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C701907-C07F-BD72-CCEB-BE84E91E085A}"/>
              </a:ext>
            </a:extLst>
          </p:cNvPr>
          <p:cNvGrpSpPr/>
          <p:nvPr/>
        </p:nvGrpSpPr>
        <p:grpSpPr>
          <a:xfrm>
            <a:off x="525974" y="3313594"/>
            <a:ext cx="5622477" cy="584776"/>
            <a:chOff x="6137973" y="3026393"/>
            <a:chExt cx="5622477" cy="58477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C8FA9F1-2012-48E2-F187-018243FB47B7}"/>
                </a:ext>
              </a:extLst>
            </p:cNvPr>
            <p:cNvSpPr txBox="1"/>
            <p:nvPr/>
          </p:nvSpPr>
          <p:spPr>
            <a:xfrm>
              <a:off x="6490319" y="3026393"/>
              <a:ext cx="3300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Bất kỳ mọi lúc, mọi nơi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BF5FCBD-CA97-3AAD-23F2-9E2B7C80F7DE}"/>
                </a:ext>
              </a:extLst>
            </p:cNvPr>
            <p:cNvSpPr txBox="1"/>
            <p:nvPr/>
          </p:nvSpPr>
          <p:spPr>
            <a:xfrm>
              <a:off x="6490319" y="3334170"/>
              <a:ext cx="5270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Ghi lại thời gian bất cứ đâu khi làm việc bằng điện thoại thông minh cá nhân</a:t>
              </a:r>
            </a:p>
          </p:txBody>
        </p:sp>
        <p:sp>
          <p:nvSpPr>
            <p:cNvPr id="58" name="Circle: Hollow 57">
              <a:extLst>
                <a:ext uri="{FF2B5EF4-FFF2-40B4-BE49-F238E27FC236}">
                  <a16:creationId xmlns:a16="http://schemas.microsoft.com/office/drawing/2014/main" id="{76A47345-7178-9429-7C21-7F35DE732668}"/>
                </a:ext>
              </a:extLst>
            </p:cNvPr>
            <p:cNvSpPr/>
            <p:nvPr/>
          </p:nvSpPr>
          <p:spPr>
            <a:xfrm>
              <a:off x="6137973" y="3095791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D5852FE-07F2-9992-2A69-BBAC4E1A5F4A}"/>
              </a:ext>
            </a:extLst>
          </p:cNvPr>
          <p:cNvGrpSpPr/>
          <p:nvPr/>
        </p:nvGrpSpPr>
        <p:grpSpPr>
          <a:xfrm>
            <a:off x="525974" y="4194111"/>
            <a:ext cx="5622477" cy="769442"/>
            <a:chOff x="6147474" y="3867383"/>
            <a:chExt cx="5622477" cy="76944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CC0949A-1352-16B7-D1E9-3321AFB157E9}"/>
                </a:ext>
              </a:extLst>
            </p:cNvPr>
            <p:cNvSpPr txBox="1"/>
            <p:nvPr/>
          </p:nvSpPr>
          <p:spPr>
            <a:xfrm>
              <a:off x="6499820" y="3867383"/>
              <a:ext cx="3300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Chấm công không tiếp xúc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34D207E-03EC-9EEE-8667-AFD6F7C80C8C}"/>
                </a:ext>
              </a:extLst>
            </p:cNvPr>
            <p:cNvSpPr txBox="1"/>
            <p:nvPr/>
          </p:nvSpPr>
          <p:spPr>
            <a:xfrm>
              <a:off x="6499820" y="4175160"/>
              <a:ext cx="527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Việc không tiếp xúc giúp đảm bảo vệ sinh hơn khi thực hiện thao tác giám sát chấm công</a:t>
              </a:r>
            </a:p>
          </p:txBody>
        </p:sp>
        <p:sp>
          <p:nvSpPr>
            <p:cNvPr id="62" name="Circle: Hollow 61">
              <a:extLst>
                <a:ext uri="{FF2B5EF4-FFF2-40B4-BE49-F238E27FC236}">
                  <a16:creationId xmlns:a16="http://schemas.microsoft.com/office/drawing/2014/main" id="{CA12B25C-701E-8F70-7261-11EB8442175A}"/>
                </a:ext>
              </a:extLst>
            </p:cNvPr>
            <p:cNvSpPr/>
            <p:nvPr/>
          </p:nvSpPr>
          <p:spPr>
            <a:xfrm>
              <a:off x="6147474" y="3936781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67757C7-6A7B-1A9E-F792-D47B2F514E4D}"/>
              </a:ext>
            </a:extLst>
          </p:cNvPr>
          <p:cNvGrpSpPr/>
          <p:nvPr/>
        </p:nvGrpSpPr>
        <p:grpSpPr>
          <a:xfrm>
            <a:off x="525974" y="5259295"/>
            <a:ext cx="5622477" cy="769442"/>
            <a:chOff x="6147474" y="4558779"/>
            <a:chExt cx="5622477" cy="76944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933D6C9-6DD6-D87F-5661-ADD2E3AB66AB}"/>
                </a:ext>
              </a:extLst>
            </p:cNvPr>
            <p:cNvSpPr txBox="1"/>
            <p:nvPr/>
          </p:nvSpPr>
          <p:spPr>
            <a:xfrm>
              <a:off x="6499819" y="4558779"/>
              <a:ext cx="37487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Chấm công ngoại tuyến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3926427-97F8-03AE-5F66-8C7118EB82E2}"/>
                </a:ext>
              </a:extLst>
            </p:cNvPr>
            <p:cNvSpPr txBox="1"/>
            <p:nvPr/>
          </p:nvSpPr>
          <p:spPr>
            <a:xfrm>
              <a:off x="6499820" y="4866556"/>
              <a:ext cx="527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Chấm công sinh trắc học CheckID FacialSense sẽ ghi lại thời gian làm việc khi làm việc ngoại tuyến, không có kết nối hoặc bị ngắn kết nối tạm thời</a:t>
              </a:r>
            </a:p>
          </p:txBody>
        </p:sp>
        <p:sp>
          <p:nvSpPr>
            <p:cNvPr id="66" name="Circle: Hollow 65">
              <a:extLst>
                <a:ext uri="{FF2B5EF4-FFF2-40B4-BE49-F238E27FC236}">
                  <a16:creationId xmlns:a16="http://schemas.microsoft.com/office/drawing/2014/main" id="{A4BA4414-265E-3166-1510-976FE2C48210}"/>
                </a:ext>
              </a:extLst>
            </p:cNvPr>
            <p:cNvSpPr/>
            <p:nvPr/>
          </p:nvSpPr>
          <p:spPr>
            <a:xfrm>
              <a:off x="6147474" y="4628177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1C746D4-DCF5-9FBC-2D96-611412855F85}"/>
              </a:ext>
            </a:extLst>
          </p:cNvPr>
          <p:cNvGrpSpPr/>
          <p:nvPr/>
        </p:nvGrpSpPr>
        <p:grpSpPr>
          <a:xfrm>
            <a:off x="7762172" y="1180403"/>
            <a:ext cx="1989141" cy="648000"/>
            <a:chOff x="3615645" y="0"/>
            <a:chExt cx="1989141" cy="648000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B844A1EC-1CE9-F36A-A46A-E6E368B2E32A}"/>
                </a:ext>
              </a:extLst>
            </p:cNvPr>
            <p:cNvSpPr/>
            <p:nvPr/>
          </p:nvSpPr>
          <p:spPr>
            <a:xfrm>
              <a:off x="3615645" y="0"/>
              <a:ext cx="1989141" cy="648000"/>
            </a:xfrm>
            <a:prstGeom prst="roundRect">
              <a:avLst>
                <a:gd name="adj" fmla="val 50000"/>
              </a:avLst>
            </a:prstGeom>
            <a:solidFill>
              <a:srgbClr val="949C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477BB03-6432-74A7-07C5-5D1179B09280}"/>
                </a:ext>
              </a:extLst>
            </p:cNvPr>
            <p:cNvSpPr txBox="1"/>
            <p:nvPr/>
          </p:nvSpPr>
          <p:spPr>
            <a:xfrm>
              <a:off x="3732145" y="189879"/>
              <a:ext cx="1756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CÁ NHÂN</a:t>
              </a:r>
              <a:endParaRPr lang="vi-VN" sz="12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28527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lock Arc 10">
            <a:extLst>
              <a:ext uri="{FF2B5EF4-FFF2-40B4-BE49-F238E27FC236}">
                <a16:creationId xmlns:a16="http://schemas.microsoft.com/office/drawing/2014/main" id="{398441B8-AA0C-2506-D277-9D39D01F7ED3}"/>
              </a:ext>
            </a:extLst>
          </p:cNvPr>
          <p:cNvSpPr/>
          <p:nvPr/>
        </p:nvSpPr>
        <p:spPr>
          <a:xfrm rot="4506320">
            <a:off x="-3144849" y="1214305"/>
            <a:ext cx="6835366" cy="4843604"/>
          </a:xfrm>
          <a:prstGeom prst="blockArc">
            <a:avLst>
              <a:gd name="adj1" fmla="val 10800000"/>
              <a:gd name="adj2" fmla="val 2632561"/>
              <a:gd name="adj3" fmla="val 32322"/>
            </a:avLst>
          </a:prstGeom>
          <a:solidFill>
            <a:srgbClr val="2939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65B1DE-4807-5804-62C8-50827582B5DB}"/>
              </a:ext>
            </a:extLst>
          </p:cNvPr>
          <p:cNvSpPr/>
          <p:nvPr/>
        </p:nvSpPr>
        <p:spPr>
          <a:xfrm>
            <a:off x="5840963" y="0"/>
            <a:ext cx="6351037" cy="6858000"/>
          </a:xfrm>
          <a:prstGeom prst="rect">
            <a:avLst/>
          </a:prstGeom>
          <a:solidFill>
            <a:srgbClr val="2939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71CF387-BB01-7221-F6B5-1C6A45F89EF5}"/>
              </a:ext>
            </a:extLst>
          </p:cNvPr>
          <p:cNvSpPr/>
          <p:nvPr/>
        </p:nvSpPr>
        <p:spPr>
          <a:xfrm>
            <a:off x="674297" y="786311"/>
            <a:ext cx="5001209" cy="5001209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96528D9-9B80-09CD-0C6E-0603498EFB9E}"/>
              </a:ext>
            </a:extLst>
          </p:cNvPr>
          <p:cNvGrpSpPr/>
          <p:nvPr/>
        </p:nvGrpSpPr>
        <p:grpSpPr>
          <a:xfrm>
            <a:off x="5368995" y="132208"/>
            <a:ext cx="6662504" cy="839755"/>
            <a:chOff x="209191" y="68835"/>
            <a:chExt cx="6662504" cy="83975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5606C2F-6E6A-883D-6CEA-8CACA53F468B}"/>
                </a:ext>
              </a:extLst>
            </p:cNvPr>
            <p:cNvGrpSpPr/>
            <p:nvPr/>
          </p:nvGrpSpPr>
          <p:grpSpPr>
            <a:xfrm>
              <a:off x="830063" y="173241"/>
              <a:ext cx="6041632" cy="630942"/>
              <a:chOff x="2998239" y="2722787"/>
              <a:chExt cx="6041632" cy="630942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C5EF6B84-9C8E-A28D-A8DA-66BB15C6F46D}"/>
                  </a:ext>
                </a:extLst>
              </p:cNvPr>
              <p:cNvSpPr/>
              <p:nvPr/>
            </p:nvSpPr>
            <p:spPr>
              <a:xfrm>
                <a:off x="2998239" y="2722787"/>
                <a:ext cx="6041632" cy="630942"/>
              </a:xfrm>
              <a:prstGeom prst="roundRect">
                <a:avLst>
                  <a:gd name="adj" fmla="val 50000"/>
                </a:avLst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C5172AA-32A7-4D4C-38F5-F6CE85F3930C}"/>
                  </a:ext>
                </a:extLst>
              </p:cNvPr>
              <p:cNvSpPr txBox="1"/>
              <p:nvPr/>
            </p:nvSpPr>
            <p:spPr>
              <a:xfrm>
                <a:off x="3269605" y="2838203"/>
                <a:ext cx="5289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VÌ SAO CHỌN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CHECKID</a:t>
                </a:r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FACIALSENSE</a:t>
                </a:r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?</a:t>
                </a:r>
                <a:endParaRPr lang="vi-VN" sz="20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91F609E-8861-DCDE-37EB-0C72CF16A9FD}"/>
                </a:ext>
              </a:extLst>
            </p:cNvPr>
            <p:cNvGrpSpPr/>
            <p:nvPr/>
          </p:nvGrpSpPr>
          <p:grpSpPr>
            <a:xfrm>
              <a:off x="209191" y="68835"/>
              <a:ext cx="839755" cy="839755"/>
              <a:chOff x="2377367" y="2618381"/>
              <a:chExt cx="839755" cy="839755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20B9B434-B1E6-EBFC-A128-126F0C7A3F37}"/>
                  </a:ext>
                </a:extLst>
              </p:cNvPr>
              <p:cNvSpPr/>
              <p:nvPr/>
            </p:nvSpPr>
            <p:spPr>
              <a:xfrm>
                <a:off x="2377367" y="2618381"/>
                <a:ext cx="839755" cy="83975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17F347C-9C2B-E75B-A4AE-A73FD24662F9}"/>
                  </a:ext>
                </a:extLst>
              </p:cNvPr>
              <p:cNvSpPr txBox="1"/>
              <p:nvPr/>
            </p:nvSpPr>
            <p:spPr>
              <a:xfrm>
                <a:off x="2576423" y="2761259"/>
                <a:ext cx="41987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rgbClr val="E9E9E7"/>
                    </a:solidFill>
                    <a:latin typeface="Roboto" pitchFamily="2" charset="0"/>
                    <a:ea typeface="Roboto" pitchFamily="2" charset="0"/>
                  </a:rPr>
                  <a:t>1</a:t>
                </a:r>
                <a:endParaRPr lang="vi-VN" sz="30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1028104-4074-DFA2-55FE-5A506735ACC0}"/>
              </a:ext>
            </a:extLst>
          </p:cNvPr>
          <p:cNvGrpSpPr/>
          <p:nvPr/>
        </p:nvGrpSpPr>
        <p:grpSpPr>
          <a:xfrm>
            <a:off x="1974582" y="5974745"/>
            <a:ext cx="1989141" cy="648000"/>
            <a:chOff x="3615645" y="0"/>
            <a:chExt cx="1989141" cy="648000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3EA2FA0-CEC5-7203-7AD5-D148AA15E432}"/>
                </a:ext>
              </a:extLst>
            </p:cNvPr>
            <p:cNvSpPr/>
            <p:nvPr/>
          </p:nvSpPr>
          <p:spPr>
            <a:xfrm>
              <a:off x="3615645" y="0"/>
              <a:ext cx="1989141" cy="648000"/>
            </a:xfrm>
            <a:prstGeom prst="roundRect">
              <a:avLst>
                <a:gd name="adj" fmla="val 50000"/>
              </a:avLst>
            </a:prstGeom>
            <a:solidFill>
              <a:srgbClr val="C9CB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A49864A-7FDC-2E4D-BCB7-FB3C65EB0B09}"/>
                </a:ext>
              </a:extLst>
            </p:cNvPr>
            <p:cNvSpPr txBox="1"/>
            <p:nvPr/>
          </p:nvSpPr>
          <p:spPr>
            <a:xfrm>
              <a:off x="3732145" y="189879"/>
              <a:ext cx="1756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TỔ CHỨC</a:t>
              </a:r>
              <a:endParaRPr lang="vi-VN" sz="12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9DB3218-E0B3-F775-25F8-867274B2ED68}"/>
              </a:ext>
            </a:extLst>
          </p:cNvPr>
          <p:cNvGrpSpPr/>
          <p:nvPr/>
        </p:nvGrpSpPr>
        <p:grpSpPr>
          <a:xfrm>
            <a:off x="6137973" y="1251175"/>
            <a:ext cx="5622477" cy="769442"/>
            <a:chOff x="6137973" y="1251175"/>
            <a:chExt cx="5622477" cy="76944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109AF3E-7168-2F74-19F8-DAE5D71260AE}"/>
                </a:ext>
              </a:extLst>
            </p:cNvPr>
            <p:cNvSpPr txBox="1"/>
            <p:nvPr/>
          </p:nvSpPr>
          <p:spPr>
            <a:xfrm>
              <a:off x="6490319" y="1251175"/>
              <a:ext cx="3300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Hiệu quả chi phí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C891112-5C03-2FF9-DA4C-6A70D6986423}"/>
                </a:ext>
              </a:extLst>
            </p:cNvPr>
            <p:cNvSpPr txBox="1"/>
            <p:nvPr/>
          </p:nvSpPr>
          <p:spPr>
            <a:xfrm>
              <a:off x="6490319" y="1558952"/>
              <a:ext cx="527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Không cần thể ID, thẻ nhận dạng hoặc trang thiết bị cho người dùng hệ thống, họ chỉ cần dùng sinh trắc học</a:t>
              </a:r>
            </a:p>
          </p:txBody>
        </p:sp>
        <p:sp>
          <p:nvSpPr>
            <p:cNvPr id="18" name="Circle: Hollow 17">
              <a:extLst>
                <a:ext uri="{FF2B5EF4-FFF2-40B4-BE49-F238E27FC236}">
                  <a16:creationId xmlns:a16="http://schemas.microsoft.com/office/drawing/2014/main" id="{889988C1-99F4-BD0E-116B-969338137A7E}"/>
                </a:ext>
              </a:extLst>
            </p:cNvPr>
            <p:cNvSpPr/>
            <p:nvPr/>
          </p:nvSpPr>
          <p:spPr>
            <a:xfrm>
              <a:off x="6137973" y="1320573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6EF8132-0FC3-42A9-D457-C27E2436CB6D}"/>
              </a:ext>
            </a:extLst>
          </p:cNvPr>
          <p:cNvGrpSpPr/>
          <p:nvPr/>
        </p:nvGrpSpPr>
        <p:grpSpPr>
          <a:xfrm>
            <a:off x="6137973" y="2270192"/>
            <a:ext cx="5622477" cy="769442"/>
            <a:chOff x="6137973" y="2132084"/>
            <a:chExt cx="5622477" cy="76944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432D065-96BE-8971-5E30-005647761657}"/>
                </a:ext>
              </a:extLst>
            </p:cNvPr>
            <p:cNvSpPr txBox="1"/>
            <p:nvPr/>
          </p:nvSpPr>
          <p:spPr>
            <a:xfrm>
              <a:off x="6490319" y="2132084"/>
              <a:ext cx="3300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Độ chính xác và bảo mật cao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A468FCD-2459-AF50-6B43-38D24073E46F}"/>
                </a:ext>
              </a:extLst>
            </p:cNvPr>
            <p:cNvSpPr txBox="1"/>
            <p:nvPr/>
          </p:nvSpPr>
          <p:spPr>
            <a:xfrm>
              <a:off x="6490319" y="2439861"/>
              <a:ext cx="527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Sử dụng nhận diện dựa trên sinh trắc học đa phương tiện sẽ đảm bảo về độ chính xác và ngăn chặn gian lận rất cao</a:t>
              </a:r>
            </a:p>
          </p:txBody>
        </p:sp>
        <p:sp>
          <p:nvSpPr>
            <p:cNvPr id="21" name="Circle: Hollow 20">
              <a:extLst>
                <a:ext uri="{FF2B5EF4-FFF2-40B4-BE49-F238E27FC236}">
                  <a16:creationId xmlns:a16="http://schemas.microsoft.com/office/drawing/2014/main" id="{1102C878-892E-982E-EA4C-E20D048F5B75}"/>
                </a:ext>
              </a:extLst>
            </p:cNvPr>
            <p:cNvSpPr/>
            <p:nvPr/>
          </p:nvSpPr>
          <p:spPr>
            <a:xfrm>
              <a:off x="6137973" y="2201482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9DD63B2-E5EE-CEC9-654D-5239787737C0}"/>
              </a:ext>
            </a:extLst>
          </p:cNvPr>
          <p:cNvGrpSpPr/>
          <p:nvPr/>
        </p:nvGrpSpPr>
        <p:grpSpPr>
          <a:xfrm>
            <a:off x="6137973" y="3289209"/>
            <a:ext cx="5622477" cy="769442"/>
            <a:chOff x="6137973" y="3026393"/>
            <a:chExt cx="5622477" cy="76944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751A341-88D2-39DC-66ED-58E04810E71F}"/>
                </a:ext>
              </a:extLst>
            </p:cNvPr>
            <p:cNvSpPr txBox="1"/>
            <p:nvPr/>
          </p:nvSpPr>
          <p:spPr>
            <a:xfrm>
              <a:off x="6490319" y="3026393"/>
              <a:ext cx="3300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Không có “buddy punching”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F714652-6C06-D51D-E60C-867BDA54960A}"/>
                </a:ext>
              </a:extLst>
            </p:cNvPr>
            <p:cNvSpPr txBox="1"/>
            <p:nvPr/>
          </p:nvSpPr>
          <p:spPr>
            <a:xfrm>
              <a:off x="6490319" y="3334170"/>
              <a:ext cx="527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Không ai có thể đăng ký hoặc đăng xuất giả mạo thay người lao động/ người dùng/ người tham dự khác</a:t>
              </a:r>
            </a:p>
          </p:txBody>
        </p:sp>
        <p:sp>
          <p:nvSpPr>
            <p:cNvPr id="24" name="Circle: Hollow 23">
              <a:extLst>
                <a:ext uri="{FF2B5EF4-FFF2-40B4-BE49-F238E27FC236}">
                  <a16:creationId xmlns:a16="http://schemas.microsoft.com/office/drawing/2014/main" id="{5E6C9E1F-A510-D6F2-3B92-DA195BF5BCE0}"/>
                </a:ext>
              </a:extLst>
            </p:cNvPr>
            <p:cNvSpPr/>
            <p:nvPr/>
          </p:nvSpPr>
          <p:spPr>
            <a:xfrm>
              <a:off x="6137973" y="3095791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196E0E2-B152-1AE6-56DA-F7953845689E}"/>
              </a:ext>
            </a:extLst>
          </p:cNvPr>
          <p:cNvGrpSpPr/>
          <p:nvPr/>
        </p:nvGrpSpPr>
        <p:grpSpPr>
          <a:xfrm>
            <a:off x="6137973" y="4308226"/>
            <a:ext cx="5622477" cy="584776"/>
            <a:chOff x="6147474" y="3867383"/>
            <a:chExt cx="5622477" cy="58477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A6CF9CA-7745-A876-FBE4-D27C5F17EBA5}"/>
                </a:ext>
              </a:extLst>
            </p:cNvPr>
            <p:cNvSpPr txBox="1"/>
            <p:nvPr/>
          </p:nvSpPr>
          <p:spPr>
            <a:xfrm>
              <a:off x="6499820" y="3867383"/>
              <a:ext cx="3300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Tích hợp linh hoạt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68B002F-3E33-CACD-E1D1-01363302CFD5}"/>
                </a:ext>
              </a:extLst>
            </p:cNvPr>
            <p:cNvSpPr txBox="1"/>
            <p:nvPr/>
          </p:nvSpPr>
          <p:spPr>
            <a:xfrm>
              <a:off x="6499820" y="4175160"/>
              <a:ext cx="5270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Cung cấp khả năng xuất dữ liệu linh hoạt đến nhiều hệ thống lương phổ biến</a:t>
              </a:r>
            </a:p>
          </p:txBody>
        </p:sp>
        <p:sp>
          <p:nvSpPr>
            <p:cNvPr id="27" name="Circle: Hollow 26">
              <a:extLst>
                <a:ext uri="{FF2B5EF4-FFF2-40B4-BE49-F238E27FC236}">
                  <a16:creationId xmlns:a16="http://schemas.microsoft.com/office/drawing/2014/main" id="{4D560E20-D3BB-A626-965B-6952FBD5EEE3}"/>
                </a:ext>
              </a:extLst>
            </p:cNvPr>
            <p:cNvSpPr/>
            <p:nvPr/>
          </p:nvSpPr>
          <p:spPr>
            <a:xfrm>
              <a:off x="6147474" y="3936781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2C16112-C559-6B5D-5393-16F5F5B66B1D}"/>
              </a:ext>
            </a:extLst>
          </p:cNvPr>
          <p:cNvGrpSpPr/>
          <p:nvPr/>
        </p:nvGrpSpPr>
        <p:grpSpPr>
          <a:xfrm>
            <a:off x="6137973" y="5142576"/>
            <a:ext cx="5622477" cy="769442"/>
            <a:chOff x="6147474" y="4558779"/>
            <a:chExt cx="5622477" cy="76944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B9C3F32-93CB-C20D-4AAF-02DEE6CFFF43}"/>
                </a:ext>
              </a:extLst>
            </p:cNvPr>
            <p:cNvSpPr txBox="1"/>
            <p:nvPr/>
          </p:nvSpPr>
          <p:spPr>
            <a:xfrm>
              <a:off x="6499819" y="4558779"/>
              <a:ext cx="37487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Tăng cường hiệu suất giám sát chấm công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6F3AB27-4E8B-E26E-CC81-64736EA10C9A}"/>
                </a:ext>
              </a:extLst>
            </p:cNvPr>
            <p:cNvSpPr txBox="1"/>
            <p:nvPr/>
          </p:nvSpPr>
          <p:spPr>
            <a:xfrm>
              <a:off x="6499820" y="4866556"/>
              <a:ext cx="527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Sử dụng nhận diện và xác định không chủ động trong khi sử dụng camera giám sát giúp giám sát một lực lượng lao động lớn một cách dễ dàng</a:t>
              </a:r>
            </a:p>
          </p:txBody>
        </p:sp>
        <p:sp>
          <p:nvSpPr>
            <p:cNvPr id="30" name="Circle: Hollow 29">
              <a:extLst>
                <a:ext uri="{FF2B5EF4-FFF2-40B4-BE49-F238E27FC236}">
                  <a16:creationId xmlns:a16="http://schemas.microsoft.com/office/drawing/2014/main" id="{7F71C873-2F09-F64A-F993-81713B5B4A47}"/>
                </a:ext>
              </a:extLst>
            </p:cNvPr>
            <p:cNvSpPr/>
            <p:nvPr/>
          </p:nvSpPr>
          <p:spPr>
            <a:xfrm>
              <a:off x="6147474" y="4628177"/>
              <a:ext cx="168980" cy="16898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0639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56C6053D-65D1-78BA-EEE4-03688742DB30}"/>
              </a:ext>
            </a:extLst>
          </p:cNvPr>
          <p:cNvGrpSpPr/>
          <p:nvPr/>
        </p:nvGrpSpPr>
        <p:grpSpPr>
          <a:xfrm>
            <a:off x="467809" y="94715"/>
            <a:ext cx="6662504" cy="839755"/>
            <a:chOff x="209191" y="68835"/>
            <a:chExt cx="6662504" cy="83975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932DC7E-A43A-8848-ABA7-E246AD2C7894}"/>
                </a:ext>
              </a:extLst>
            </p:cNvPr>
            <p:cNvGrpSpPr/>
            <p:nvPr/>
          </p:nvGrpSpPr>
          <p:grpSpPr>
            <a:xfrm>
              <a:off x="830063" y="173241"/>
              <a:ext cx="6041632" cy="630942"/>
              <a:chOff x="2998239" y="2722787"/>
              <a:chExt cx="6041632" cy="630942"/>
            </a:xfrm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C72E0939-DA6F-BE69-FE25-EE2B60B2A830}"/>
                  </a:ext>
                </a:extLst>
              </p:cNvPr>
              <p:cNvSpPr/>
              <p:nvPr/>
            </p:nvSpPr>
            <p:spPr>
              <a:xfrm>
                <a:off x="2998239" y="2722787"/>
                <a:ext cx="6041632" cy="630942"/>
              </a:xfrm>
              <a:prstGeom prst="roundRect">
                <a:avLst>
                  <a:gd name="adj" fmla="val 50000"/>
                </a:avLst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99AA9F6-2482-AA81-F43D-8562A1757178}"/>
                  </a:ext>
                </a:extLst>
              </p:cNvPr>
              <p:cNvSpPr txBox="1"/>
              <p:nvPr/>
            </p:nvSpPr>
            <p:spPr>
              <a:xfrm>
                <a:off x="3269605" y="2838203"/>
                <a:ext cx="5289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LỢI ÍCH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CHECKID</a:t>
                </a:r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FACIALSENSE</a:t>
                </a:r>
                <a:endParaRPr lang="vi-VN" sz="20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2C5AF19-D558-7EE8-6D59-B17E955CECB4}"/>
                </a:ext>
              </a:extLst>
            </p:cNvPr>
            <p:cNvGrpSpPr/>
            <p:nvPr/>
          </p:nvGrpSpPr>
          <p:grpSpPr>
            <a:xfrm>
              <a:off x="209191" y="68835"/>
              <a:ext cx="839755" cy="839755"/>
              <a:chOff x="2377367" y="2618381"/>
              <a:chExt cx="839755" cy="839755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2BFB5405-E888-0A3A-6441-9C05AE68DCA4}"/>
                  </a:ext>
                </a:extLst>
              </p:cNvPr>
              <p:cNvSpPr/>
              <p:nvPr/>
            </p:nvSpPr>
            <p:spPr>
              <a:xfrm>
                <a:off x="2377367" y="2618381"/>
                <a:ext cx="839755" cy="83975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13C4879-16FB-D556-B584-83B8B0717868}"/>
                  </a:ext>
                </a:extLst>
              </p:cNvPr>
              <p:cNvSpPr txBox="1"/>
              <p:nvPr/>
            </p:nvSpPr>
            <p:spPr>
              <a:xfrm>
                <a:off x="2576423" y="2761259"/>
                <a:ext cx="41987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rgbClr val="E9E9E7"/>
                    </a:solidFill>
                    <a:latin typeface="Roboto" pitchFamily="2" charset="0"/>
                    <a:ea typeface="Roboto" pitchFamily="2" charset="0"/>
                  </a:rPr>
                  <a:t>2</a:t>
                </a:r>
                <a:endParaRPr lang="vi-VN" sz="30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DC2F0F5-C311-F435-9548-059D3C4BA266}"/>
              </a:ext>
            </a:extLst>
          </p:cNvPr>
          <p:cNvGrpSpPr/>
          <p:nvPr/>
        </p:nvGrpSpPr>
        <p:grpSpPr>
          <a:xfrm>
            <a:off x="1086743" y="1770968"/>
            <a:ext cx="4655976" cy="4303907"/>
            <a:chOff x="1086743" y="1770968"/>
            <a:chExt cx="4655976" cy="430390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7F2911D-87E5-9DE5-91E4-46FEBCF81AD3}"/>
                </a:ext>
              </a:extLst>
            </p:cNvPr>
            <p:cNvGrpSpPr/>
            <p:nvPr/>
          </p:nvGrpSpPr>
          <p:grpSpPr>
            <a:xfrm>
              <a:off x="1086743" y="1770968"/>
              <a:ext cx="4655976" cy="4303907"/>
              <a:chOff x="1101012" y="1101012"/>
              <a:chExt cx="4655976" cy="4303907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769794C-85A6-C9FA-F191-B8CD2E1DBFF7}"/>
                  </a:ext>
                </a:extLst>
              </p:cNvPr>
              <p:cNvGrpSpPr/>
              <p:nvPr/>
            </p:nvGrpSpPr>
            <p:grpSpPr>
              <a:xfrm>
                <a:off x="1101012" y="1101012"/>
                <a:ext cx="4655976" cy="4303907"/>
                <a:chOff x="951722" y="522514"/>
                <a:chExt cx="4655976" cy="4303907"/>
              </a:xfrm>
            </p:grpSpPr>
            <p:sp>
              <p:nvSpPr>
                <p:cNvPr id="6" name="Rectangle: Rounded Corners 5">
                  <a:extLst>
                    <a:ext uri="{FF2B5EF4-FFF2-40B4-BE49-F238E27FC236}">
                      <a16:creationId xmlns:a16="http://schemas.microsoft.com/office/drawing/2014/main" id="{619DB2FA-4D75-C503-E64F-8363FAEE9BB9}"/>
                    </a:ext>
                  </a:extLst>
                </p:cNvPr>
                <p:cNvSpPr/>
                <p:nvPr/>
              </p:nvSpPr>
              <p:spPr>
                <a:xfrm>
                  <a:off x="951722" y="1222310"/>
                  <a:ext cx="4655976" cy="3604111"/>
                </a:xfrm>
                <a:prstGeom prst="roundRect">
                  <a:avLst/>
                </a:prstGeom>
                <a:noFill/>
                <a:ln>
                  <a:solidFill>
                    <a:srgbClr val="29399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8" name="Rectangle: Rounded Corners 7">
                  <a:extLst>
                    <a:ext uri="{FF2B5EF4-FFF2-40B4-BE49-F238E27FC236}">
                      <a16:creationId xmlns:a16="http://schemas.microsoft.com/office/drawing/2014/main" id="{2EA69196-CF0D-4D84-66CD-D7C6856DBF85}"/>
                    </a:ext>
                  </a:extLst>
                </p:cNvPr>
                <p:cNvSpPr/>
                <p:nvPr/>
              </p:nvSpPr>
              <p:spPr>
                <a:xfrm>
                  <a:off x="1394927" y="1222310"/>
                  <a:ext cx="3769567" cy="83975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9399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4B19F0AF-6FF4-568D-BDD9-A2913B567491}"/>
                    </a:ext>
                  </a:extLst>
                </p:cNvPr>
                <p:cNvSpPr/>
                <p:nvPr/>
              </p:nvSpPr>
              <p:spPr>
                <a:xfrm>
                  <a:off x="2843504" y="522514"/>
                  <a:ext cx="872412" cy="872412"/>
                </a:xfrm>
                <a:prstGeom prst="ellipse">
                  <a:avLst/>
                </a:prstGeom>
                <a:solidFill>
                  <a:srgbClr val="293990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pic>
            <p:nvPicPr>
              <p:cNvPr id="17" name="Graphic 16" descr="Syncing cloud with solid fill">
                <a:extLst>
                  <a:ext uri="{FF2B5EF4-FFF2-40B4-BE49-F238E27FC236}">
                    <a16:creationId xmlns:a16="http://schemas.microsoft.com/office/drawing/2014/main" id="{A8BAC8B5-1FB8-C094-3787-5747919BE6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39119" y="1221722"/>
                <a:ext cx="585160" cy="585160"/>
              </a:xfrm>
              <a:prstGeom prst="rect">
                <a:avLst/>
              </a:prstGeom>
            </p:spPr>
          </p:pic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61BBCA8-9CAB-42E6-9A64-59D1C70D65BD}"/>
                </a:ext>
              </a:extLst>
            </p:cNvPr>
            <p:cNvSpPr txBox="1"/>
            <p:nvPr/>
          </p:nvSpPr>
          <p:spPr>
            <a:xfrm>
              <a:off x="2037244" y="2752141"/>
              <a:ext cx="27549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ĐÁM MÂY</a:t>
              </a:r>
              <a:endParaRPr lang="vi-VN" sz="16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E6881A3-0E1E-85F1-668D-1811967087EA}"/>
                </a:ext>
              </a:extLst>
            </p:cNvPr>
            <p:cNvGrpSpPr/>
            <p:nvPr/>
          </p:nvGrpSpPr>
          <p:grpSpPr>
            <a:xfrm>
              <a:off x="1345778" y="3531280"/>
              <a:ext cx="4126837" cy="276999"/>
              <a:chOff x="1360047" y="2861325"/>
              <a:chExt cx="4126837" cy="276999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FD39AA-24A8-9D36-1DB2-F92FF85618B6}"/>
                  </a:ext>
                </a:extLst>
              </p:cNvPr>
              <p:cNvSpPr txBox="1"/>
              <p:nvPr/>
            </p:nvSpPr>
            <p:spPr>
              <a:xfrm>
                <a:off x="1679339" y="2861325"/>
                <a:ext cx="3807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Đăng ký hàng tháng</a:t>
                </a:r>
              </a:p>
            </p:txBody>
          </p:sp>
          <p:pic>
            <p:nvPicPr>
              <p:cNvPr id="29" name="Graphic 28" descr="Checkmark with solid fill">
                <a:extLst>
                  <a:ext uri="{FF2B5EF4-FFF2-40B4-BE49-F238E27FC236}">
                    <a16:creationId xmlns:a16="http://schemas.microsoft.com/office/drawing/2014/main" id="{7F73CFC7-9DA7-285C-5CCC-66378C1FA4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2909824"/>
                <a:ext cx="180000" cy="180000"/>
              </a:xfrm>
              <a:prstGeom prst="rect">
                <a:avLst/>
              </a:prstGeom>
            </p:spPr>
          </p:pic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4761357-5528-3005-D724-40CE5553626D}"/>
                </a:ext>
              </a:extLst>
            </p:cNvPr>
            <p:cNvGrpSpPr/>
            <p:nvPr/>
          </p:nvGrpSpPr>
          <p:grpSpPr>
            <a:xfrm>
              <a:off x="1345778" y="3910352"/>
              <a:ext cx="4126837" cy="276999"/>
              <a:chOff x="1360047" y="3240396"/>
              <a:chExt cx="4126837" cy="276999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5115AB-9BB4-F0CB-407E-AAF78D752D69}"/>
                  </a:ext>
                </a:extLst>
              </p:cNvPr>
              <p:cNvSpPr txBox="1"/>
              <p:nvPr/>
            </p:nvSpPr>
            <p:spPr>
              <a:xfrm>
                <a:off x="1679339" y="3240396"/>
                <a:ext cx="3807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Giá đăng ký phụ thuộc vào số lượng nhân viên</a:t>
                </a:r>
              </a:p>
            </p:txBody>
          </p:sp>
          <p:pic>
            <p:nvPicPr>
              <p:cNvPr id="30" name="Graphic 29" descr="Checkmark with solid fill">
                <a:extLst>
                  <a:ext uri="{FF2B5EF4-FFF2-40B4-BE49-F238E27FC236}">
                    <a16:creationId xmlns:a16="http://schemas.microsoft.com/office/drawing/2014/main" id="{C2E39EAF-17FE-C63D-7463-3A9458798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3288895"/>
                <a:ext cx="180000" cy="180000"/>
              </a:xfrm>
              <a:prstGeom prst="rect">
                <a:avLst/>
              </a:prstGeom>
            </p:spPr>
          </p:pic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F1D9484-A766-D456-1C41-8060D612F6F7}"/>
                </a:ext>
              </a:extLst>
            </p:cNvPr>
            <p:cNvGrpSpPr/>
            <p:nvPr/>
          </p:nvGrpSpPr>
          <p:grpSpPr>
            <a:xfrm>
              <a:off x="1345778" y="4289423"/>
              <a:ext cx="4126837" cy="276999"/>
              <a:chOff x="1360047" y="3619467"/>
              <a:chExt cx="4126837" cy="27699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EF75BB3-D3A0-B6AE-7E67-CEB7F794E73D}"/>
                  </a:ext>
                </a:extLst>
              </p:cNvPr>
              <p:cNvSpPr txBox="1"/>
              <p:nvPr/>
            </p:nvSpPr>
            <p:spPr>
              <a:xfrm>
                <a:off x="1679339" y="3619467"/>
                <a:ext cx="3807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Đăng ký miễn phí hỗ trợ tối đa 5 người dùng</a:t>
                </a:r>
              </a:p>
            </p:txBody>
          </p:sp>
          <p:pic>
            <p:nvPicPr>
              <p:cNvPr id="31" name="Graphic 30" descr="Checkmark with solid fill">
                <a:extLst>
                  <a:ext uri="{FF2B5EF4-FFF2-40B4-BE49-F238E27FC236}">
                    <a16:creationId xmlns:a16="http://schemas.microsoft.com/office/drawing/2014/main" id="{B9E127C7-ED59-9C42-BA61-710E8797C6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3667966"/>
                <a:ext cx="180000" cy="180000"/>
              </a:xfrm>
              <a:prstGeom prst="rect">
                <a:avLst/>
              </a:prstGeom>
            </p:spPr>
          </p:pic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C3DFD59-0EAA-8B73-7889-35A1D92EA95F}"/>
                </a:ext>
              </a:extLst>
            </p:cNvPr>
            <p:cNvGrpSpPr/>
            <p:nvPr/>
          </p:nvGrpSpPr>
          <p:grpSpPr>
            <a:xfrm>
              <a:off x="1345778" y="4668494"/>
              <a:ext cx="4126837" cy="461665"/>
              <a:chOff x="1360047" y="3998538"/>
              <a:chExt cx="4126837" cy="461665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4C34022-3C37-2AF2-40CC-FBB504947C34}"/>
                  </a:ext>
                </a:extLst>
              </p:cNvPr>
              <p:cNvSpPr txBox="1"/>
              <p:nvPr/>
            </p:nvSpPr>
            <p:spPr>
              <a:xfrm>
                <a:off x="1679339" y="3998538"/>
                <a:ext cx="38075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Hỗ trợ ứng dụng khách (CheckID FacialSense Standard và Lite)</a:t>
                </a:r>
              </a:p>
            </p:txBody>
          </p:sp>
          <p:pic>
            <p:nvPicPr>
              <p:cNvPr id="32" name="Graphic 31" descr="Checkmark with solid fill">
                <a:extLst>
                  <a:ext uri="{FF2B5EF4-FFF2-40B4-BE49-F238E27FC236}">
                    <a16:creationId xmlns:a16="http://schemas.microsoft.com/office/drawing/2014/main" id="{F7A71247-39F7-972E-EA12-3F812D164C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4047037"/>
                <a:ext cx="180000" cy="180000"/>
              </a:xfrm>
              <a:prstGeom prst="rect">
                <a:avLst/>
              </a:prstGeom>
            </p:spPr>
          </p:pic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F864E44-9162-641D-24D6-6982161A541B}"/>
                </a:ext>
              </a:extLst>
            </p:cNvPr>
            <p:cNvGrpSpPr/>
            <p:nvPr/>
          </p:nvGrpSpPr>
          <p:grpSpPr>
            <a:xfrm>
              <a:off x="1345778" y="5232233"/>
              <a:ext cx="4126837" cy="276999"/>
              <a:chOff x="1360047" y="4562277"/>
              <a:chExt cx="4126837" cy="27699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1887EBB-A6FC-119D-FBC8-0FCBE5205437}"/>
                  </a:ext>
                </a:extLst>
              </p:cNvPr>
              <p:cNvSpPr txBox="1"/>
              <p:nvPr/>
            </p:nvSpPr>
            <p:spPr>
              <a:xfrm>
                <a:off x="1679339" y="4562277"/>
                <a:ext cx="3807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Không cần cài đặt máy chủ và không cần bảo trì</a:t>
                </a:r>
              </a:p>
            </p:txBody>
          </p:sp>
          <p:pic>
            <p:nvPicPr>
              <p:cNvPr id="33" name="Graphic 32" descr="Checkmark with solid fill">
                <a:extLst>
                  <a:ext uri="{FF2B5EF4-FFF2-40B4-BE49-F238E27FC236}">
                    <a16:creationId xmlns:a16="http://schemas.microsoft.com/office/drawing/2014/main" id="{2B11518E-6099-1AE2-30B6-2623B1EF6C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4610776"/>
                <a:ext cx="180000" cy="180000"/>
              </a:xfrm>
              <a:prstGeom prst="rect">
                <a:avLst/>
              </a:prstGeom>
            </p:spPr>
          </p:pic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9273815-CF36-9475-B8A0-929B933FCD18}"/>
              </a:ext>
            </a:extLst>
          </p:cNvPr>
          <p:cNvGrpSpPr/>
          <p:nvPr/>
        </p:nvGrpSpPr>
        <p:grpSpPr>
          <a:xfrm>
            <a:off x="6420745" y="1770968"/>
            <a:ext cx="4655976" cy="4303907"/>
            <a:chOff x="6420745" y="1770968"/>
            <a:chExt cx="4655976" cy="4303907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6FD2876-7476-A443-0B89-9DD9D835E667}"/>
                </a:ext>
              </a:extLst>
            </p:cNvPr>
            <p:cNvGrpSpPr/>
            <p:nvPr/>
          </p:nvGrpSpPr>
          <p:grpSpPr>
            <a:xfrm>
              <a:off x="6420745" y="1770968"/>
              <a:ext cx="4655976" cy="4303907"/>
              <a:chOff x="6435014" y="1101012"/>
              <a:chExt cx="4655976" cy="4303907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5589F3C-21A9-69E1-CCFC-FE85C2E5335E}"/>
                  </a:ext>
                </a:extLst>
              </p:cNvPr>
              <p:cNvGrpSpPr/>
              <p:nvPr/>
            </p:nvGrpSpPr>
            <p:grpSpPr>
              <a:xfrm>
                <a:off x="6435014" y="1101012"/>
                <a:ext cx="4655976" cy="4303907"/>
                <a:chOff x="6584302" y="550506"/>
                <a:chExt cx="4655976" cy="4303907"/>
              </a:xfrm>
            </p:grpSpPr>
            <p:sp>
              <p:nvSpPr>
                <p:cNvPr id="7" name="Rectangle: Rounded Corners 6">
                  <a:extLst>
                    <a:ext uri="{FF2B5EF4-FFF2-40B4-BE49-F238E27FC236}">
                      <a16:creationId xmlns:a16="http://schemas.microsoft.com/office/drawing/2014/main" id="{3EABB5C9-2AAE-7A11-891D-23D74CB2A8E6}"/>
                    </a:ext>
                  </a:extLst>
                </p:cNvPr>
                <p:cNvSpPr/>
                <p:nvPr/>
              </p:nvSpPr>
              <p:spPr>
                <a:xfrm>
                  <a:off x="6584302" y="1222310"/>
                  <a:ext cx="4655976" cy="3632103"/>
                </a:xfrm>
                <a:prstGeom prst="roundRect">
                  <a:avLst/>
                </a:prstGeom>
                <a:noFill/>
                <a:ln>
                  <a:solidFill>
                    <a:srgbClr val="29399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 dirty="0"/>
                </a:p>
              </p:txBody>
            </p:sp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474ABD69-BC19-C114-DD95-26EE5FA989AA}"/>
                    </a:ext>
                  </a:extLst>
                </p:cNvPr>
                <p:cNvSpPr/>
                <p:nvPr/>
              </p:nvSpPr>
              <p:spPr>
                <a:xfrm>
                  <a:off x="7027507" y="1212980"/>
                  <a:ext cx="3769567" cy="83975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9399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1E46801C-B670-4C3B-C7E1-32B3B1C16F4B}"/>
                    </a:ext>
                  </a:extLst>
                </p:cNvPr>
                <p:cNvSpPr/>
                <p:nvPr/>
              </p:nvSpPr>
              <p:spPr>
                <a:xfrm>
                  <a:off x="8476084" y="550506"/>
                  <a:ext cx="872412" cy="872412"/>
                </a:xfrm>
                <a:prstGeom prst="ellipse">
                  <a:avLst/>
                </a:prstGeom>
                <a:solidFill>
                  <a:srgbClr val="293990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pic>
            <p:nvPicPr>
              <p:cNvPr id="19" name="Picture 18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000B1F49-5D66-EE1B-C96F-3DBD231366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41592" y="1302003"/>
                <a:ext cx="456818" cy="456818"/>
              </a:xfrm>
              <a:prstGeom prst="rect">
                <a:avLst/>
              </a:prstGeom>
            </p:spPr>
          </p:pic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E23054E-343C-DE89-60EC-DEE86D7F8951}"/>
                </a:ext>
              </a:extLst>
            </p:cNvPr>
            <p:cNvSpPr txBox="1"/>
            <p:nvPr/>
          </p:nvSpPr>
          <p:spPr>
            <a:xfrm>
              <a:off x="7378245" y="2714819"/>
              <a:ext cx="27549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ON - PREMISES</a:t>
              </a:r>
              <a:endParaRPr lang="vi-VN" sz="16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11412FE9-28DB-1454-FF1B-58C2CC135258}"/>
                </a:ext>
              </a:extLst>
            </p:cNvPr>
            <p:cNvGrpSpPr/>
            <p:nvPr/>
          </p:nvGrpSpPr>
          <p:grpSpPr>
            <a:xfrm>
              <a:off x="6776348" y="3531280"/>
              <a:ext cx="4126837" cy="276999"/>
              <a:chOff x="1360047" y="2861325"/>
              <a:chExt cx="4126837" cy="276999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CD9AF76-BA38-405C-A48E-5450B9138D73}"/>
                  </a:ext>
                </a:extLst>
              </p:cNvPr>
              <p:cNvSpPr txBox="1"/>
              <p:nvPr/>
            </p:nvSpPr>
            <p:spPr>
              <a:xfrm>
                <a:off x="1679339" y="2861325"/>
                <a:ext cx="3807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Mua một lần</a:t>
                </a:r>
              </a:p>
            </p:txBody>
          </p:sp>
          <p:pic>
            <p:nvPicPr>
              <p:cNvPr id="41" name="Graphic 40" descr="Checkmark with solid fill">
                <a:extLst>
                  <a:ext uri="{FF2B5EF4-FFF2-40B4-BE49-F238E27FC236}">
                    <a16:creationId xmlns:a16="http://schemas.microsoft.com/office/drawing/2014/main" id="{5E8C6E67-3CD9-62D7-F2A5-99880D577B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2909824"/>
                <a:ext cx="180000" cy="180000"/>
              </a:xfrm>
              <a:prstGeom prst="rect">
                <a:avLst/>
              </a:prstGeom>
            </p:spPr>
          </p:pic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0A808A32-3BB2-2C23-30B1-74DE11A8DC3D}"/>
                </a:ext>
              </a:extLst>
            </p:cNvPr>
            <p:cNvGrpSpPr/>
            <p:nvPr/>
          </p:nvGrpSpPr>
          <p:grpSpPr>
            <a:xfrm>
              <a:off x="6776348" y="3910352"/>
              <a:ext cx="4126837" cy="276999"/>
              <a:chOff x="1360047" y="2861325"/>
              <a:chExt cx="4126837" cy="27699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76E6FCE-7A2F-71D3-CF68-53D14A52DCEA}"/>
                  </a:ext>
                </a:extLst>
              </p:cNvPr>
              <p:cNvSpPr txBox="1"/>
              <p:nvPr/>
            </p:nvSpPr>
            <p:spPr>
              <a:xfrm>
                <a:off x="1679339" y="2861325"/>
                <a:ext cx="3807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Không gia hạn về số lượng nhân viên</a:t>
                </a:r>
              </a:p>
            </p:txBody>
          </p:sp>
          <p:pic>
            <p:nvPicPr>
              <p:cNvPr id="44" name="Graphic 43" descr="Checkmark with solid fill">
                <a:extLst>
                  <a:ext uri="{FF2B5EF4-FFF2-40B4-BE49-F238E27FC236}">
                    <a16:creationId xmlns:a16="http://schemas.microsoft.com/office/drawing/2014/main" id="{9AFD0AED-8745-4211-139A-FFB0691A51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2909824"/>
                <a:ext cx="180000" cy="180000"/>
              </a:xfrm>
              <a:prstGeom prst="rect">
                <a:avLst/>
              </a:prstGeom>
            </p:spPr>
          </p:pic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36B15E0-E637-034B-93A3-885D756D24FA}"/>
                </a:ext>
              </a:extLst>
            </p:cNvPr>
            <p:cNvGrpSpPr/>
            <p:nvPr/>
          </p:nvGrpSpPr>
          <p:grpSpPr>
            <a:xfrm>
              <a:off x="6776348" y="4289423"/>
              <a:ext cx="4126837" cy="276999"/>
              <a:chOff x="1360047" y="2861325"/>
              <a:chExt cx="4126837" cy="27699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CFC0D44-70F2-EE77-EFC9-46BC75B5E8FD}"/>
                  </a:ext>
                </a:extLst>
              </p:cNvPr>
              <p:cNvSpPr txBox="1"/>
              <p:nvPr/>
            </p:nvSpPr>
            <p:spPr>
              <a:xfrm>
                <a:off x="1679339" y="2861325"/>
                <a:ext cx="3807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Cần máy tính cài đặt phần mềm máy chủ</a:t>
                </a:r>
              </a:p>
            </p:txBody>
          </p:sp>
          <p:pic>
            <p:nvPicPr>
              <p:cNvPr id="47" name="Graphic 46" descr="Checkmark with solid fill">
                <a:extLst>
                  <a:ext uri="{FF2B5EF4-FFF2-40B4-BE49-F238E27FC236}">
                    <a16:creationId xmlns:a16="http://schemas.microsoft.com/office/drawing/2014/main" id="{D59A7625-BA25-9BEC-FA6F-FAFC7DC8C2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2909824"/>
                <a:ext cx="180000" cy="180000"/>
              </a:xfrm>
              <a:prstGeom prst="rect">
                <a:avLst/>
              </a:prstGeom>
            </p:spPr>
          </p:pic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648C13B-0283-6396-15F0-A05C780A8FDB}"/>
                </a:ext>
              </a:extLst>
            </p:cNvPr>
            <p:cNvGrpSpPr/>
            <p:nvPr/>
          </p:nvGrpSpPr>
          <p:grpSpPr>
            <a:xfrm>
              <a:off x="6776348" y="4668494"/>
              <a:ext cx="4126837" cy="461665"/>
              <a:chOff x="1360047" y="3998538"/>
              <a:chExt cx="4126837" cy="461665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745A251-CE5D-7839-AE85-73EDB0B3083D}"/>
                  </a:ext>
                </a:extLst>
              </p:cNvPr>
              <p:cNvSpPr txBox="1"/>
              <p:nvPr/>
            </p:nvSpPr>
            <p:spPr>
              <a:xfrm>
                <a:off x="1679339" y="3998538"/>
                <a:ext cx="38075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Hỗ trợ ứng dụng khách (CheckID FacialSense Standard và Lite)</a:t>
                </a:r>
              </a:p>
            </p:txBody>
          </p:sp>
          <p:pic>
            <p:nvPicPr>
              <p:cNvPr id="50" name="Graphic 49" descr="Checkmark with solid fill">
                <a:extLst>
                  <a:ext uri="{FF2B5EF4-FFF2-40B4-BE49-F238E27FC236}">
                    <a16:creationId xmlns:a16="http://schemas.microsoft.com/office/drawing/2014/main" id="{C4C6DF45-5209-5C80-4AF3-32436DAD6A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4047037"/>
                <a:ext cx="180000" cy="180000"/>
              </a:xfrm>
              <a:prstGeom prst="rect">
                <a:avLst/>
              </a:prstGeom>
            </p:spPr>
          </p:pic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8DD3BE0-C227-D80F-7FE8-BB1EC955CFDE}"/>
                </a:ext>
              </a:extLst>
            </p:cNvPr>
            <p:cNvGrpSpPr/>
            <p:nvPr/>
          </p:nvGrpSpPr>
          <p:grpSpPr>
            <a:xfrm>
              <a:off x="6776348" y="5232233"/>
              <a:ext cx="4126837" cy="276999"/>
              <a:chOff x="1360047" y="2861325"/>
              <a:chExt cx="4126837" cy="276999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8B24CDA-CB2F-0A26-3225-75784FC9A5EB}"/>
                  </a:ext>
                </a:extLst>
              </p:cNvPr>
              <p:cNvSpPr txBox="1"/>
              <p:nvPr/>
            </p:nvSpPr>
            <p:spPr>
              <a:xfrm>
                <a:off x="1679339" y="2861325"/>
                <a:ext cx="3807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Tự do cài đặt cấu hình theo mong muốn</a:t>
                </a:r>
              </a:p>
            </p:txBody>
          </p:sp>
          <p:pic>
            <p:nvPicPr>
              <p:cNvPr id="53" name="Graphic 52" descr="Checkmark with solid fill">
                <a:extLst>
                  <a:ext uri="{FF2B5EF4-FFF2-40B4-BE49-F238E27FC236}">
                    <a16:creationId xmlns:a16="http://schemas.microsoft.com/office/drawing/2014/main" id="{85CF0665-47F8-6676-53C7-BC948A59FD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360047" y="2909824"/>
                <a:ext cx="180000" cy="180000"/>
              </a:xfrm>
              <a:prstGeom prst="rect">
                <a:avLst/>
              </a:prstGeom>
            </p:spPr>
          </p:pic>
        </p:grp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3494D6EA-5951-E487-2486-4B769BD4990F}"/>
              </a:ext>
            </a:extLst>
          </p:cNvPr>
          <p:cNvSpPr txBox="1"/>
          <p:nvPr/>
        </p:nvSpPr>
        <p:spPr>
          <a:xfrm>
            <a:off x="4445876" y="1050657"/>
            <a:ext cx="33002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MÁY CHỦ</a:t>
            </a:r>
            <a:endParaRPr lang="vi-VN" sz="2500" b="1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F7CE9BE-71C9-FFC6-65E3-6C4A51AFDB1B}"/>
              </a:ext>
            </a:extLst>
          </p:cNvPr>
          <p:cNvGrpSpPr/>
          <p:nvPr/>
        </p:nvGrpSpPr>
        <p:grpSpPr>
          <a:xfrm>
            <a:off x="3439215" y="1464576"/>
            <a:ext cx="2732019" cy="315684"/>
            <a:chOff x="3414731" y="1455284"/>
            <a:chExt cx="2732019" cy="315684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E3A81B0C-669E-4A6B-536C-731F628BDD77}"/>
                </a:ext>
              </a:extLst>
            </p:cNvPr>
            <p:cNvGrpSpPr/>
            <p:nvPr/>
          </p:nvGrpSpPr>
          <p:grpSpPr>
            <a:xfrm>
              <a:off x="3414731" y="1527711"/>
              <a:ext cx="2681269" cy="243257"/>
              <a:chOff x="3414731" y="1527711"/>
              <a:chExt cx="2681269" cy="243257"/>
            </a:xfrm>
          </p:grpSpPr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08B58D05-99D4-698F-EBD7-EF64C93D6B50}"/>
                  </a:ext>
                </a:extLst>
              </p:cNvPr>
              <p:cNvCxnSpPr>
                <a:cxnSpLocks/>
                <a:endCxn id="54" idx="2"/>
              </p:cNvCxnSpPr>
              <p:nvPr/>
            </p:nvCxnSpPr>
            <p:spPr>
              <a:xfrm>
                <a:off x="3414731" y="1527711"/>
                <a:ext cx="2681269" cy="0"/>
              </a:xfrm>
              <a:prstGeom prst="line">
                <a:avLst/>
              </a:prstGeom>
              <a:ln w="3175">
                <a:solidFill>
                  <a:srgbClr val="29399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A98FA88A-0651-1C47-861D-5FF0E26B2C93}"/>
                  </a:ext>
                </a:extLst>
              </p:cNvPr>
              <p:cNvCxnSpPr>
                <a:endCxn id="10" idx="0"/>
              </p:cNvCxnSpPr>
              <p:nvPr/>
            </p:nvCxnSpPr>
            <p:spPr>
              <a:xfrm>
                <a:off x="3414731" y="1527711"/>
                <a:ext cx="0" cy="243257"/>
              </a:xfrm>
              <a:prstGeom prst="straightConnector1">
                <a:avLst/>
              </a:prstGeom>
              <a:ln w="3175">
                <a:solidFill>
                  <a:srgbClr val="29399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5F2CDFB-BFB8-4CAA-3917-620B79BF61A9}"/>
                </a:ext>
              </a:extLst>
            </p:cNvPr>
            <p:cNvSpPr/>
            <p:nvPr/>
          </p:nvSpPr>
          <p:spPr>
            <a:xfrm>
              <a:off x="6001895" y="1455284"/>
              <a:ext cx="144855" cy="14485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E7A0FD3-B4A5-55B6-84A7-E8CACF5D75C5}"/>
              </a:ext>
            </a:extLst>
          </p:cNvPr>
          <p:cNvGrpSpPr/>
          <p:nvPr/>
        </p:nvGrpSpPr>
        <p:grpSpPr>
          <a:xfrm>
            <a:off x="6026347" y="1464575"/>
            <a:ext cx="2707566" cy="306392"/>
            <a:chOff x="6026347" y="1464575"/>
            <a:chExt cx="2707566" cy="306392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92250B77-4914-3B09-377D-CAE42B875951}"/>
                </a:ext>
              </a:extLst>
            </p:cNvPr>
            <p:cNvGrpSpPr/>
            <p:nvPr/>
          </p:nvGrpSpPr>
          <p:grpSpPr>
            <a:xfrm>
              <a:off x="6052579" y="1527710"/>
              <a:ext cx="2681334" cy="243257"/>
              <a:chOff x="3414731" y="1527711"/>
              <a:chExt cx="2681334" cy="243257"/>
            </a:xfrm>
          </p:grpSpPr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52E8AA57-4D0F-1E06-AB0A-C4C5CB9056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14731" y="1527711"/>
                <a:ext cx="2681269" cy="0"/>
              </a:xfrm>
              <a:prstGeom prst="line">
                <a:avLst/>
              </a:prstGeom>
              <a:ln w="3175">
                <a:solidFill>
                  <a:srgbClr val="29399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>
                <a:extLst>
                  <a:ext uri="{FF2B5EF4-FFF2-40B4-BE49-F238E27FC236}">
                    <a16:creationId xmlns:a16="http://schemas.microsoft.com/office/drawing/2014/main" id="{E9BCEB2C-9C0B-9A97-CCEE-2467F912DD19}"/>
                  </a:ext>
                </a:extLst>
              </p:cNvPr>
              <p:cNvCxnSpPr/>
              <p:nvPr/>
            </p:nvCxnSpPr>
            <p:spPr>
              <a:xfrm>
                <a:off x="6096065" y="1527711"/>
                <a:ext cx="0" cy="243257"/>
              </a:xfrm>
              <a:prstGeom prst="straightConnector1">
                <a:avLst/>
              </a:prstGeom>
              <a:ln w="3175">
                <a:solidFill>
                  <a:srgbClr val="29399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C6E26D6E-A8F2-9458-E799-101BDEAA713E}"/>
                </a:ext>
              </a:extLst>
            </p:cNvPr>
            <p:cNvSpPr/>
            <p:nvPr/>
          </p:nvSpPr>
          <p:spPr>
            <a:xfrm>
              <a:off x="6026347" y="1464575"/>
              <a:ext cx="144855" cy="14485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</p:grpSp>
    </p:spTree>
    <p:extLst>
      <p:ext uri="{BB962C8B-B14F-4D97-AF65-F5344CB8AC3E}">
        <p14:creationId xmlns:p14="http://schemas.microsoft.com/office/powerpoint/2010/main" val="413826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0CCA2A9-3489-32D6-62C0-14A72410196E}"/>
              </a:ext>
            </a:extLst>
          </p:cNvPr>
          <p:cNvSpPr/>
          <p:nvPr/>
        </p:nvSpPr>
        <p:spPr>
          <a:xfrm>
            <a:off x="1868" y="0"/>
            <a:ext cx="3777199" cy="6858000"/>
          </a:xfrm>
          <a:prstGeom prst="rect">
            <a:avLst/>
          </a:prstGeom>
          <a:solidFill>
            <a:srgbClr val="2939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F901451-2CEE-E56C-7D04-9C687746A0D7}"/>
              </a:ext>
            </a:extLst>
          </p:cNvPr>
          <p:cNvGrpSpPr/>
          <p:nvPr/>
        </p:nvGrpSpPr>
        <p:grpSpPr>
          <a:xfrm>
            <a:off x="4209601" y="0"/>
            <a:ext cx="3583964" cy="648000"/>
            <a:chOff x="3615645" y="0"/>
            <a:chExt cx="3583964" cy="64800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12C4008C-A5DE-D404-64CE-3B4EE75B932E}"/>
                </a:ext>
              </a:extLst>
            </p:cNvPr>
            <p:cNvSpPr/>
            <p:nvPr/>
          </p:nvSpPr>
          <p:spPr>
            <a:xfrm>
              <a:off x="3615645" y="0"/>
              <a:ext cx="3583964" cy="648000"/>
            </a:xfrm>
            <a:prstGeom prst="roundRect">
              <a:avLst>
                <a:gd name="adj" fmla="val 50000"/>
              </a:avLst>
            </a:prstGeom>
            <a:solidFill>
              <a:srgbClr val="C9CB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3A4E2B0-985C-C810-22AF-24AF350710B1}"/>
                </a:ext>
              </a:extLst>
            </p:cNvPr>
            <p:cNvSpPr txBox="1"/>
            <p:nvPr/>
          </p:nvSpPr>
          <p:spPr>
            <a:xfrm>
              <a:off x="4014103" y="185160"/>
              <a:ext cx="27549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err="1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CHECKID</a:t>
              </a:r>
              <a:r>
                <a:rPr lang="en-US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 </a:t>
              </a:r>
              <a:r>
                <a:rPr lang="en-US" sz="1200" b="1" dirty="0" err="1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FACIALSENSE</a:t>
              </a:r>
              <a:r>
                <a:rPr lang="en-US" sz="12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rPr>
                <a:t> STANDARD</a:t>
              </a:r>
              <a:endParaRPr lang="vi-VN" sz="12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8706CFC-99FA-5C32-D052-DD50206F9782}"/>
              </a:ext>
            </a:extLst>
          </p:cNvPr>
          <p:cNvGrpSpPr/>
          <p:nvPr/>
        </p:nvGrpSpPr>
        <p:grpSpPr>
          <a:xfrm>
            <a:off x="8401298" y="0"/>
            <a:ext cx="3585600" cy="647322"/>
            <a:chOff x="8370851" y="67902"/>
            <a:chExt cx="3585600" cy="647322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F8FB5FA-2E46-C7DC-3D7A-C8B04F5FB92B}"/>
                </a:ext>
              </a:extLst>
            </p:cNvPr>
            <p:cNvSpPr/>
            <p:nvPr/>
          </p:nvSpPr>
          <p:spPr>
            <a:xfrm>
              <a:off x="8370851" y="67902"/>
              <a:ext cx="3585600" cy="647322"/>
            </a:xfrm>
            <a:prstGeom prst="roundRect">
              <a:avLst>
                <a:gd name="adj" fmla="val 50000"/>
              </a:avLst>
            </a:prstGeom>
            <a:solidFill>
              <a:srgbClr val="2939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780D09A-B2CB-981C-C8B4-FBDFCD9A8E6F}"/>
                </a:ext>
              </a:extLst>
            </p:cNvPr>
            <p:cNvSpPr txBox="1"/>
            <p:nvPr/>
          </p:nvSpPr>
          <p:spPr>
            <a:xfrm>
              <a:off x="8786164" y="253063"/>
              <a:ext cx="27549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CHECKID</a:t>
              </a:r>
              <a:r>
                <a:rPr lang="en-US" sz="12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 </a:t>
              </a:r>
              <a:r>
                <a:rPr lang="en-US" sz="1200" b="1" dirty="0" err="1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FACIALSENSE</a:t>
              </a:r>
              <a:r>
                <a:rPr lang="en-US" sz="12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rPr>
                <a:t> LITE</a:t>
              </a:r>
              <a:endParaRPr lang="vi-VN" sz="1200" b="1" dirty="0">
                <a:solidFill>
                  <a:srgbClr val="E9E9E7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99DF65F-3638-BE6C-22B8-8FE7F49B0CA6}"/>
              </a:ext>
            </a:extLst>
          </p:cNvPr>
          <p:cNvSpPr txBox="1"/>
          <p:nvPr/>
        </p:nvSpPr>
        <p:spPr>
          <a:xfrm>
            <a:off x="478819" y="865493"/>
            <a:ext cx="3300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Sinh trắc học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20BEA0-B8D9-8107-BDFB-92DD8B1BC065}"/>
              </a:ext>
            </a:extLst>
          </p:cNvPr>
          <p:cNvSpPr txBox="1"/>
          <p:nvPr/>
        </p:nvSpPr>
        <p:spPr>
          <a:xfrm>
            <a:off x="478819" y="1247084"/>
            <a:ext cx="3300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Tự động phát hiện và chụp khuôn mặt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E0B2EF-D7BE-C468-BC97-2AE126B1A007}"/>
              </a:ext>
            </a:extLst>
          </p:cNvPr>
          <p:cNvSpPr txBox="1"/>
          <p:nvPr/>
        </p:nvSpPr>
        <p:spPr>
          <a:xfrm>
            <a:off x="478820" y="1628675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Phát hiện tính sống của khuôn mặt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AB1081-166F-D97F-3C49-7FFF0A257BE7}"/>
              </a:ext>
            </a:extLst>
          </p:cNvPr>
          <p:cNvSpPr txBox="1"/>
          <p:nvPr/>
        </p:nvSpPr>
        <p:spPr>
          <a:xfrm>
            <a:off x="478820" y="2010266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Nhận diện tất cả mọi người từ ảnh nhóm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8BB503-771D-94A0-D2EF-BCE9282965EA}"/>
              </a:ext>
            </a:extLst>
          </p:cNvPr>
          <p:cNvSpPr txBox="1"/>
          <p:nvPr/>
        </p:nvSpPr>
        <p:spPr>
          <a:xfrm>
            <a:off x="478820" y="2391857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Theo dõi hàng rào địa lý (Hạn chế vị trí)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0F0100-2C8A-1075-5217-78E7715EB427}"/>
              </a:ext>
            </a:extLst>
          </p:cNvPr>
          <p:cNvSpPr txBox="1"/>
          <p:nvPr/>
        </p:nvSpPr>
        <p:spPr>
          <a:xfrm>
            <a:off x="478820" y="2773448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Đăng nhập vị trí GPS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C2729F-7BF2-368D-A61F-4EEFCEFF7A1A}"/>
              </a:ext>
            </a:extLst>
          </p:cNvPr>
          <p:cNvSpPr txBox="1"/>
          <p:nvPr/>
        </p:nvSpPr>
        <p:spPr>
          <a:xfrm>
            <a:off x="478820" y="3155039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Ghi lại chấm công ngoại tuyến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609849-8DBB-F462-5E15-6EF744321B0E}"/>
              </a:ext>
            </a:extLst>
          </p:cNvPr>
          <p:cNvSpPr txBox="1"/>
          <p:nvPr/>
        </p:nvSpPr>
        <p:spPr>
          <a:xfrm>
            <a:off x="478820" y="3536630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Hỗ trợ hệ điều hành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46E563-1C02-B43E-2272-624A7B26F7FC}"/>
              </a:ext>
            </a:extLst>
          </p:cNvPr>
          <p:cNvSpPr txBox="1"/>
          <p:nvPr/>
        </p:nvSpPr>
        <p:spPr>
          <a:xfrm>
            <a:off x="478820" y="3918221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Hoạt động độc lập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969B4F-4F19-70D6-9623-A4CDC294B8B2}"/>
              </a:ext>
            </a:extLst>
          </p:cNvPr>
          <p:cNvSpPr txBox="1"/>
          <p:nvPr/>
        </p:nvSpPr>
        <p:spPr>
          <a:xfrm>
            <a:off x="478820" y="4299812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Kiểm soát truy cập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C95929C-F159-AEF7-BF5F-2590DD9F3A17}"/>
              </a:ext>
            </a:extLst>
          </p:cNvPr>
          <p:cNvSpPr txBox="1"/>
          <p:nvPr/>
        </p:nvSpPr>
        <p:spPr>
          <a:xfrm>
            <a:off x="478820" y="4681403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Chế độ kiosk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ACFE38B-A127-94D0-1084-666EF0D64342}"/>
              </a:ext>
            </a:extLst>
          </p:cNvPr>
          <p:cNvSpPr txBox="1"/>
          <p:nvPr/>
        </p:nvSpPr>
        <p:spPr>
          <a:xfrm>
            <a:off x="478820" y="5062994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RFID, mã vạch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0BCFC0-EEF5-3609-2F40-D665434A5867}"/>
              </a:ext>
            </a:extLst>
          </p:cNvPr>
          <p:cNvSpPr txBox="1"/>
          <p:nvPr/>
        </p:nvSpPr>
        <p:spPr>
          <a:xfrm>
            <a:off x="478820" y="5403084"/>
            <a:ext cx="330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Thiết bị cá nhân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8AC3509-A783-24E5-8576-B1B7DE0E77E5}"/>
              </a:ext>
            </a:extLst>
          </p:cNvPr>
          <p:cNvSpPr txBox="1"/>
          <p:nvPr/>
        </p:nvSpPr>
        <p:spPr>
          <a:xfrm>
            <a:off x="487217" y="5976554"/>
            <a:ext cx="3300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4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Giá</a:t>
            </a:r>
          </a:p>
        </p:txBody>
      </p:sp>
      <p:sp>
        <p:nvSpPr>
          <p:cNvPr id="32" name="Circle: Hollow 31">
            <a:extLst>
              <a:ext uri="{FF2B5EF4-FFF2-40B4-BE49-F238E27FC236}">
                <a16:creationId xmlns:a16="http://schemas.microsoft.com/office/drawing/2014/main" id="{C6FE5460-87DF-65C1-1652-81704F1CCA94}"/>
              </a:ext>
            </a:extLst>
          </p:cNvPr>
          <p:cNvSpPr/>
          <p:nvPr/>
        </p:nvSpPr>
        <p:spPr>
          <a:xfrm>
            <a:off x="209062" y="919502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33" name="Circle: Hollow 32">
            <a:extLst>
              <a:ext uri="{FF2B5EF4-FFF2-40B4-BE49-F238E27FC236}">
                <a16:creationId xmlns:a16="http://schemas.microsoft.com/office/drawing/2014/main" id="{C8282943-5DF6-DAA6-19A0-D6B496CE4159}"/>
              </a:ext>
            </a:extLst>
          </p:cNvPr>
          <p:cNvSpPr/>
          <p:nvPr/>
        </p:nvSpPr>
        <p:spPr>
          <a:xfrm>
            <a:off x="213261" y="1301093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34" name="Circle: Hollow 33">
            <a:extLst>
              <a:ext uri="{FF2B5EF4-FFF2-40B4-BE49-F238E27FC236}">
                <a16:creationId xmlns:a16="http://schemas.microsoft.com/office/drawing/2014/main" id="{8F6E2A6C-1FBD-B64C-6848-A92705E6D14B}"/>
              </a:ext>
            </a:extLst>
          </p:cNvPr>
          <p:cNvSpPr/>
          <p:nvPr/>
        </p:nvSpPr>
        <p:spPr>
          <a:xfrm>
            <a:off x="217460" y="1682684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35" name="Circle: Hollow 34">
            <a:extLst>
              <a:ext uri="{FF2B5EF4-FFF2-40B4-BE49-F238E27FC236}">
                <a16:creationId xmlns:a16="http://schemas.microsoft.com/office/drawing/2014/main" id="{43DCF97B-E7FA-5BC5-2A20-2311F5F842C9}"/>
              </a:ext>
            </a:extLst>
          </p:cNvPr>
          <p:cNvSpPr/>
          <p:nvPr/>
        </p:nvSpPr>
        <p:spPr>
          <a:xfrm>
            <a:off x="221659" y="2064275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36" name="Circle: Hollow 35">
            <a:extLst>
              <a:ext uri="{FF2B5EF4-FFF2-40B4-BE49-F238E27FC236}">
                <a16:creationId xmlns:a16="http://schemas.microsoft.com/office/drawing/2014/main" id="{408A52E5-B8B6-5823-8BC8-8B62E4BB39EB}"/>
              </a:ext>
            </a:extLst>
          </p:cNvPr>
          <p:cNvSpPr/>
          <p:nvPr/>
        </p:nvSpPr>
        <p:spPr>
          <a:xfrm>
            <a:off x="225858" y="2445866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37" name="Circle: Hollow 36">
            <a:extLst>
              <a:ext uri="{FF2B5EF4-FFF2-40B4-BE49-F238E27FC236}">
                <a16:creationId xmlns:a16="http://schemas.microsoft.com/office/drawing/2014/main" id="{B9D43B4D-1AF7-DCAE-CDD4-02846F3E4B88}"/>
              </a:ext>
            </a:extLst>
          </p:cNvPr>
          <p:cNvSpPr/>
          <p:nvPr/>
        </p:nvSpPr>
        <p:spPr>
          <a:xfrm>
            <a:off x="230057" y="2827457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38" name="Circle: Hollow 37">
            <a:extLst>
              <a:ext uri="{FF2B5EF4-FFF2-40B4-BE49-F238E27FC236}">
                <a16:creationId xmlns:a16="http://schemas.microsoft.com/office/drawing/2014/main" id="{EBFCCF30-46EA-8D9E-0E00-8AE23C1C5297}"/>
              </a:ext>
            </a:extLst>
          </p:cNvPr>
          <p:cNvSpPr/>
          <p:nvPr/>
        </p:nvSpPr>
        <p:spPr>
          <a:xfrm>
            <a:off x="234256" y="3209048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39" name="Circle: Hollow 38">
            <a:extLst>
              <a:ext uri="{FF2B5EF4-FFF2-40B4-BE49-F238E27FC236}">
                <a16:creationId xmlns:a16="http://schemas.microsoft.com/office/drawing/2014/main" id="{64C1AAF1-C7CF-CE7C-2508-4A5A3B589444}"/>
              </a:ext>
            </a:extLst>
          </p:cNvPr>
          <p:cNvSpPr/>
          <p:nvPr/>
        </p:nvSpPr>
        <p:spPr>
          <a:xfrm>
            <a:off x="238455" y="3590639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40" name="Circle: Hollow 39">
            <a:extLst>
              <a:ext uri="{FF2B5EF4-FFF2-40B4-BE49-F238E27FC236}">
                <a16:creationId xmlns:a16="http://schemas.microsoft.com/office/drawing/2014/main" id="{39F4E1C8-628C-C243-2479-678D81467906}"/>
              </a:ext>
            </a:extLst>
          </p:cNvPr>
          <p:cNvSpPr/>
          <p:nvPr/>
        </p:nvSpPr>
        <p:spPr>
          <a:xfrm>
            <a:off x="242654" y="3972230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41" name="Circle: Hollow 40">
            <a:extLst>
              <a:ext uri="{FF2B5EF4-FFF2-40B4-BE49-F238E27FC236}">
                <a16:creationId xmlns:a16="http://schemas.microsoft.com/office/drawing/2014/main" id="{3F11B32A-99F5-D8A8-E199-C9999ABE5FC9}"/>
              </a:ext>
            </a:extLst>
          </p:cNvPr>
          <p:cNvSpPr/>
          <p:nvPr/>
        </p:nvSpPr>
        <p:spPr>
          <a:xfrm>
            <a:off x="246853" y="4353821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42" name="Circle: Hollow 41">
            <a:extLst>
              <a:ext uri="{FF2B5EF4-FFF2-40B4-BE49-F238E27FC236}">
                <a16:creationId xmlns:a16="http://schemas.microsoft.com/office/drawing/2014/main" id="{F0ECA8C4-17AD-7272-CFC2-FC505C4D6268}"/>
              </a:ext>
            </a:extLst>
          </p:cNvPr>
          <p:cNvSpPr/>
          <p:nvPr/>
        </p:nvSpPr>
        <p:spPr>
          <a:xfrm>
            <a:off x="251052" y="4735412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43" name="Circle: Hollow 42">
            <a:extLst>
              <a:ext uri="{FF2B5EF4-FFF2-40B4-BE49-F238E27FC236}">
                <a16:creationId xmlns:a16="http://schemas.microsoft.com/office/drawing/2014/main" id="{C81804E1-75C6-9CB5-BD5E-443637707695}"/>
              </a:ext>
            </a:extLst>
          </p:cNvPr>
          <p:cNvSpPr/>
          <p:nvPr/>
        </p:nvSpPr>
        <p:spPr>
          <a:xfrm>
            <a:off x="255251" y="5117003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44" name="Circle: Hollow 43">
            <a:extLst>
              <a:ext uri="{FF2B5EF4-FFF2-40B4-BE49-F238E27FC236}">
                <a16:creationId xmlns:a16="http://schemas.microsoft.com/office/drawing/2014/main" id="{95B25D2C-FB11-77FE-F945-6B98BFD2411B}"/>
              </a:ext>
            </a:extLst>
          </p:cNvPr>
          <p:cNvSpPr/>
          <p:nvPr/>
        </p:nvSpPr>
        <p:spPr>
          <a:xfrm>
            <a:off x="259450" y="5457093"/>
            <a:ext cx="168980" cy="168980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46" name="Star: 5 Points 45">
            <a:extLst>
              <a:ext uri="{FF2B5EF4-FFF2-40B4-BE49-F238E27FC236}">
                <a16:creationId xmlns:a16="http://schemas.microsoft.com/office/drawing/2014/main" id="{2922EC6C-2912-8055-8C8A-160C7BEFDF1B}"/>
              </a:ext>
            </a:extLst>
          </p:cNvPr>
          <p:cNvSpPr/>
          <p:nvPr/>
        </p:nvSpPr>
        <p:spPr>
          <a:xfrm>
            <a:off x="259450" y="6029940"/>
            <a:ext cx="168980" cy="16898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2B49060-AF6A-A94C-F41A-BED8C03562DF}"/>
              </a:ext>
            </a:extLst>
          </p:cNvPr>
          <p:cNvSpPr txBox="1"/>
          <p:nvPr/>
        </p:nvSpPr>
        <p:spPr>
          <a:xfrm>
            <a:off x="4415625" y="865493"/>
            <a:ext cx="3171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200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Khuôn mặt, vân tay, mống mắt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37E4CA-C2DF-5B8D-49D6-08CC15D6BFE0}"/>
              </a:ext>
            </a:extLst>
          </p:cNvPr>
          <p:cNvCxnSpPr>
            <a:cxnSpLocks/>
          </p:cNvCxnSpPr>
          <p:nvPr/>
        </p:nvCxnSpPr>
        <p:spPr>
          <a:xfrm>
            <a:off x="8066637" y="760348"/>
            <a:ext cx="0" cy="5523983"/>
          </a:xfrm>
          <a:prstGeom prst="line">
            <a:avLst/>
          </a:prstGeom>
          <a:ln w="3175">
            <a:solidFill>
              <a:srgbClr val="2939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Checkbox Checked with solid fill">
            <a:extLst>
              <a:ext uri="{FF2B5EF4-FFF2-40B4-BE49-F238E27FC236}">
                <a16:creationId xmlns:a16="http://schemas.microsoft.com/office/drawing/2014/main" id="{129520E1-3BE9-BC7C-285B-37EF10B64C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583" y="1164083"/>
            <a:ext cx="360000" cy="360000"/>
          </a:xfrm>
          <a:prstGeom prst="rect">
            <a:avLst/>
          </a:prstGeom>
        </p:spPr>
      </p:pic>
      <p:pic>
        <p:nvPicPr>
          <p:cNvPr id="31" name="Graphic 30" descr="Checkbox Crossed with solid fill">
            <a:extLst>
              <a:ext uri="{FF2B5EF4-FFF2-40B4-BE49-F238E27FC236}">
                <a16:creationId xmlns:a16="http://schemas.microsoft.com/office/drawing/2014/main" id="{82DE6843-CDC0-B783-690B-592B3C174D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21583" y="1927265"/>
            <a:ext cx="360000" cy="360000"/>
          </a:xfrm>
          <a:prstGeom prst="rect">
            <a:avLst/>
          </a:prstGeom>
        </p:spPr>
      </p:pic>
      <p:pic>
        <p:nvPicPr>
          <p:cNvPr id="49" name="Graphic 48" descr="Checkbox Checked with solid fill">
            <a:extLst>
              <a:ext uri="{FF2B5EF4-FFF2-40B4-BE49-F238E27FC236}">
                <a16:creationId xmlns:a16="http://schemas.microsoft.com/office/drawing/2014/main" id="{1F9CEA08-DC9B-6691-F351-1340B874A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583" y="1545674"/>
            <a:ext cx="360000" cy="360000"/>
          </a:xfrm>
          <a:prstGeom prst="rect">
            <a:avLst/>
          </a:prstGeom>
        </p:spPr>
      </p:pic>
      <p:pic>
        <p:nvPicPr>
          <p:cNvPr id="50" name="Graphic 49" descr="Checkbox Checked with solid fill">
            <a:extLst>
              <a:ext uri="{FF2B5EF4-FFF2-40B4-BE49-F238E27FC236}">
                <a16:creationId xmlns:a16="http://schemas.microsoft.com/office/drawing/2014/main" id="{E8D78D5C-3806-FD96-AE56-298A467F7B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583" y="3072038"/>
            <a:ext cx="360000" cy="360000"/>
          </a:xfrm>
          <a:prstGeom prst="rect">
            <a:avLst/>
          </a:prstGeom>
        </p:spPr>
      </p:pic>
      <p:pic>
        <p:nvPicPr>
          <p:cNvPr id="51" name="Graphic 50" descr="Checkbox Checked with solid fill">
            <a:extLst>
              <a:ext uri="{FF2B5EF4-FFF2-40B4-BE49-F238E27FC236}">
                <a16:creationId xmlns:a16="http://schemas.microsoft.com/office/drawing/2014/main" id="{92C3900A-36BF-ABA2-0899-ADF65D3D2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583" y="2690447"/>
            <a:ext cx="360000" cy="360000"/>
          </a:xfrm>
          <a:prstGeom prst="rect">
            <a:avLst/>
          </a:prstGeom>
        </p:spPr>
      </p:pic>
      <p:pic>
        <p:nvPicPr>
          <p:cNvPr id="52" name="Graphic 51" descr="Checkbox Checked with solid fill">
            <a:extLst>
              <a:ext uri="{FF2B5EF4-FFF2-40B4-BE49-F238E27FC236}">
                <a16:creationId xmlns:a16="http://schemas.microsoft.com/office/drawing/2014/main" id="{9077AC80-37D7-424E-806A-AA6153D6C5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583" y="2308856"/>
            <a:ext cx="360000" cy="36000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25907A7A-8D49-FC02-DCD5-B100A2C5228C}"/>
              </a:ext>
            </a:extLst>
          </p:cNvPr>
          <p:cNvSpPr txBox="1"/>
          <p:nvPr/>
        </p:nvSpPr>
        <p:spPr>
          <a:xfrm>
            <a:off x="4415625" y="3536630"/>
            <a:ext cx="3171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200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Windown, Android</a:t>
            </a:r>
          </a:p>
        </p:txBody>
      </p:sp>
      <p:pic>
        <p:nvPicPr>
          <p:cNvPr id="54" name="Graphic 53" descr="Checkbox Checked with solid fill">
            <a:extLst>
              <a:ext uri="{FF2B5EF4-FFF2-40B4-BE49-F238E27FC236}">
                <a16:creationId xmlns:a16="http://schemas.microsoft.com/office/drawing/2014/main" id="{E6AADFBB-AD94-11EB-6314-144942C607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583" y="4979993"/>
            <a:ext cx="360000" cy="360000"/>
          </a:xfrm>
          <a:prstGeom prst="rect">
            <a:avLst/>
          </a:prstGeom>
        </p:spPr>
      </p:pic>
      <p:pic>
        <p:nvPicPr>
          <p:cNvPr id="55" name="Graphic 54" descr="Checkbox Checked with solid fill">
            <a:extLst>
              <a:ext uri="{FF2B5EF4-FFF2-40B4-BE49-F238E27FC236}">
                <a16:creationId xmlns:a16="http://schemas.microsoft.com/office/drawing/2014/main" id="{38F49922-621A-0905-0E55-0A25CA212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583" y="4598402"/>
            <a:ext cx="360000" cy="360000"/>
          </a:xfrm>
          <a:prstGeom prst="rect">
            <a:avLst/>
          </a:prstGeom>
        </p:spPr>
      </p:pic>
      <p:pic>
        <p:nvPicPr>
          <p:cNvPr id="56" name="Graphic 55" descr="Checkbox Checked with solid fill">
            <a:extLst>
              <a:ext uri="{FF2B5EF4-FFF2-40B4-BE49-F238E27FC236}">
                <a16:creationId xmlns:a16="http://schemas.microsoft.com/office/drawing/2014/main" id="{3CE75F38-5467-A9DD-F5F9-0F48DD7E4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583" y="4216811"/>
            <a:ext cx="360000" cy="360000"/>
          </a:xfrm>
          <a:prstGeom prst="rect">
            <a:avLst/>
          </a:prstGeom>
        </p:spPr>
      </p:pic>
      <p:pic>
        <p:nvPicPr>
          <p:cNvPr id="57" name="Graphic 56" descr="Checkbox Checked with solid fill">
            <a:extLst>
              <a:ext uri="{FF2B5EF4-FFF2-40B4-BE49-F238E27FC236}">
                <a16:creationId xmlns:a16="http://schemas.microsoft.com/office/drawing/2014/main" id="{3F334191-43EA-4E3B-F6DF-354325770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583" y="3835220"/>
            <a:ext cx="360000" cy="360000"/>
          </a:xfrm>
          <a:prstGeom prst="rect">
            <a:avLst/>
          </a:prstGeom>
        </p:spPr>
      </p:pic>
      <p:pic>
        <p:nvPicPr>
          <p:cNvPr id="58" name="Graphic 57" descr="Checkbox Crossed with solid fill">
            <a:extLst>
              <a:ext uri="{FF2B5EF4-FFF2-40B4-BE49-F238E27FC236}">
                <a16:creationId xmlns:a16="http://schemas.microsoft.com/office/drawing/2014/main" id="{AB1AF727-4B0C-FD18-3627-3763241245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21583" y="5403084"/>
            <a:ext cx="360000" cy="36000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79388032-95EA-45D0-FA75-E7980D2DB07A}"/>
              </a:ext>
            </a:extLst>
          </p:cNvPr>
          <p:cNvSpPr txBox="1"/>
          <p:nvPr/>
        </p:nvSpPr>
        <p:spPr>
          <a:xfrm>
            <a:off x="8608140" y="865493"/>
            <a:ext cx="3171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200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Khuôn mặt</a:t>
            </a:r>
          </a:p>
        </p:txBody>
      </p:sp>
      <p:pic>
        <p:nvPicPr>
          <p:cNvPr id="63" name="Graphic 62" descr="Checkbox Checked with solid fill">
            <a:extLst>
              <a:ext uri="{FF2B5EF4-FFF2-40B4-BE49-F238E27FC236}">
                <a16:creationId xmlns:a16="http://schemas.microsoft.com/office/drawing/2014/main" id="{09843F69-9CD3-A3BE-A7A5-A031D26DC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4098" y="3072038"/>
            <a:ext cx="360000" cy="360000"/>
          </a:xfrm>
          <a:prstGeom prst="rect">
            <a:avLst/>
          </a:prstGeom>
        </p:spPr>
      </p:pic>
      <p:pic>
        <p:nvPicPr>
          <p:cNvPr id="64" name="Graphic 63" descr="Checkbox Checked with solid fill">
            <a:extLst>
              <a:ext uri="{FF2B5EF4-FFF2-40B4-BE49-F238E27FC236}">
                <a16:creationId xmlns:a16="http://schemas.microsoft.com/office/drawing/2014/main" id="{3C71F2C2-F8D3-BB01-2BCA-CBDEA5885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4098" y="2690447"/>
            <a:ext cx="360000" cy="360000"/>
          </a:xfrm>
          <a:prstGeom prst="rect">
            <a:avLst/>
          </a:prstGeom>
        </p:spPr>
      </p:pic>
      <p:pic>
        <p:nvPicPr>
          <p:cNvPr id="65" name="Graphic 64" descr="Checkbox Checked with solid fill">
            <a:extLst>
              <a:ext uri="{FF2B5EF4-FFF2-40B4-BE49-F238E27FC236}">
                <a16:creationId xmlns:a16="http://schemas.microsoft.com/office/drawing/2014/main" id="{EF0F13C6-3D9F-D2D2-CE21-B984069D5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4098" y="2308856"/>
            <a:ext cx="360000" cy="3600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0C5C9628-2430-2F5A-7B90-C64128407015}"/>
              </a:ext>
            </a:extLst>
          </p:cNvPr>
          <p:cNvSpPr txBox="1"/>
          <p:nvPr/>
        </p:nvSpPr>
        <p:spPr>
          <a:xfrm>
            <a:off x="8608140" y="3536630"/>
            <a:ext cx="3171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200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Windown, Android</a:t>
            </a:r>
          </a:p>
        </p:txBody>
      </p:sp>
      <p:pic>
        <p:nvPicPr>
          <p:cNvPr id="67" name="Graphic 66" descr="Checkbox Checked with solid fill">
            <a:extLst>
              <a:ext uri="{FF2B5EF4-FFF2-40B4-BE49-F238E27FC236}">
                <a16:creationId xmlns:a16="http://schemas.microsoft.com/office/drawing/2014/main" id="{00DACFC6-CF0F-2AE5-6675-50441C550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4098" y="5377912"/>
            <a:ext cx="360000" cy="360000"/>
          </a:xfrm>
          <a:prstGeom prst="rect">
            <a:avLst/>
          </a:prstGeom>
        </p:spPr>
      </p:pic>
      <p:pic>
        <p:nvPicPr>
          <p:cNvPr id="69" name="Graphic 68" descr="Checkbox Checked with solid fill">
            <a:extLst>
              <a:ext uri="{FF2B5EF4-FFF2-40B4-BE49-F238E27FC236}">
                <a16:creationId xmlns:a16="http://schemas.microsoft.com/office/drawing/2014/main" id="{59B937FF-5047-0A04-0256-546F988D22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4098" y="4216811"/>
            <a:ext cx="360000" cy="360000"/>
          </a:xfrm>
          <a:prstGeom prst="rect">
            <a:avLst/>
          </a:prstGeom>
        </p:spPr>
      </p:pic>
      <p:pic>
        <p:nvPicPr>
          <p:cNvPr id="71" name="Graphic 70" descr="Checkbox Crossed with solid fill">
            <a:extLst>
              <a:ext uri="{FF2B5EF4-FFF2-40B4-BE49-F238E27FC236}">
                <a16:creationId xmlns:a16="http://schemas.microsoft.com/office/drawing/2014/main" id="{96D9AAE0-CE59-F866-45F2-62A5EEE74B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14098" y="4976412"/>
            <a:ext cx="360000" cy="360000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52CF3420-DA04-0DCB-5C42-F85AE9F1EA27}"/>
              </a:ext>
            </a:extLst>
          </p:cNvPr>
          <p:cNvGrpSpPr/>
          <p:nvPr/>
        </p:nvGrpSpPr>
        <p:grpSpPr>
          <a:xfrm>
            <a:off x="5120942" y="5924331"/>
            <a:ext cx="1729208" cy="360000"/>
            <a:chOff x="5120942" y="5924331"/>
            <a:chExt cx="1729208" cy="360000"/>
          </a:xfrm>
        </p:grpSpPr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65DF0AEB-BE3A-40D0-022B-0E15C88A621C}"/>
                </a:ext>
              </a:extLst>
            </p:cNvPr>
            <p:cNvSpPr/>
            <p:nvPr/>
          </p:nvSpPr>
          <p:spPr>
            <a:xfrm>
              <a:off x="5120942" y="5924331"/>
              <a:ext cx="1729208" cy="36000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6F4FB2B-28F3-2275-FE89-FC2CC5ADD1B9}"/>
                </a:ext>
              </a:extLst>
            </p:cNvPr>
            <p:cNvSpPr txBox="1"/>
            <p:nvPr/>
          </p:nvSpPr>
          <p:spPr>
            <a:xfrm>
              <a:off x="5266187" y="5965831"/>
              <a:ext cx="14707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95 UER/Cài đặt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0B9CC38-DE08-B5FC-3852-9EC25738A043}"/>
              </a:ext>
            </a:extLst>
          </p:cNvPr>
          <p:cNvGrpSpPr/>
          <p:nvPr/>
        </p:nvGrpSpPr>
        <p:grpSpPr>
          <a:xfrm>
            <a:off x="9348661" y="5924331"/>
            <a:ext cx="1729208" cy="360000"/>
            <a:chOff x="9348661" y="5919594"/>
            <a:chExt cx="1729208" cy="360000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3D094C5F-B18C-39E6-B8C0-48690CA99E53}"/>
                </a:ext>
              </a:extLst>
            </p:cNvPr>
            <p:cNvSpPr/>
            <p:nvPr/>
          </p:nvSpPr>
          <p:spPr>
            <a:xfrm>
              <a:off x="9348661" y="5919594"/>
              <a:ext cx="1729208" cy="360000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F7EAD59-EF51-74D6-6593-E5E5AB3BF456}"/>
                </a:ext>
              </a:extLst>
            </p:cNvPr>
            <p:cNvSpPr txBox="1"/>
            <p:nvPr/>
          </p:nvSpPr>
          <p:spPr>
            <a:xfrm>
              <a:off x="9484853" y="5961094"/>
              <a:ext cx="14707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Miễn phí</a:t>
              </a:r>
            </a:p>
          </p:txBody>
        </p:sp>
      </p:grpSp>
      <p:pic>
        <p:nvPicPr>
          <p:cNvPr id="76" name="Graphic 75" descr="Checkbox Crossed with solid fill">
            <a:extLst>
              <a:ext uri="{FF2B5EF4-FFF2-40B4-BE49-F238E27FC236}">
                <a16:creationId xmlns:a16="http://schemas.microsoft.com/office/drawing/2014/main" id="{E13EF3BA-3D49-16E6-F0C3-E12E8A9586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14098" y="1164083"/>
            <a:ext cx="360000" cy="360000"/>
          </a:xfrm>
          <a:prstGeom prst="rect">
            <a:avLst/>
          </a:prstGeom>
        </p:spPr>
      </p:pic>
      <p:pic>
        <p:nvPicPr>
          <p:cNvPr id="77" name="Graphic 76" descr="Checkbox Crossed with solid fill">
            <a:extLst>
              <a:ext uri="{FF2B5EF4-FFF2-40B4-BE49-F238E27FC236}">
                <a16:creationId xmlns:a16="http://schemas.microsoft.com/office/drawing/2014/main" id="{592275C8-9452-6912-2F26-CD0E358A9D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14098" y="1545674"/>
            <a:ext cx="360000" cy="360000"/>
          </a:xfrm>
          <a:prstGeom prst="rect">
            <a:avLst/>
          </a:prstGeom>
        </p:spPr>
      </p:pic>
      <p:pic>
        <p:nvPicPr>
          <p:cNvPr id="78" name="Graphic 77" descr="Checkbox Checked with solid fill">
            <a:extLst>
              <a:ext uri="{FF2B5EF4-FFF2-40B4-BE49-F238E27FC236}">
                <a16:creationId xmlns:a16="http://schemas.microsoft.com/office/drawing/2014/main" id="{FBA44BF1-165D-93FB-7DCA-954B8E0746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4098" y="1927265"/>
            <a:ext cx="360000" cy="360000"/>
          </a:xfrm>
          <a:prstGeom prst="rect">
            <a:avLst/>
          </a:prstGeom>
        </p:spPr>
      </p:pic>
      <p:pic>
        <p:nvPicPr>
          <p:cNvPr id="79" name="Graphic 78" descr="Checkbox Crossed with solid fill">
            <a:extLst>
              <a:ext uri="{FF2B5EF4-FFF2-40B4-BE49-F238E27FC236}">
                <a16:creationId xmlns:a16="http://schemas.microsoft.com/office/drawing/2014/main" id="{45C49042-178D-8DC6-C57C-8C76C0AFC6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14098" y="3835220"/>
            <a:ext cx="360000" cy="360000"/>
          </a:xfrm>
          <a:prstGeom prst="rect">
            <a:avLst/>
          </a:prstGeom>
        </p:spPr>
      </p:pic>
      <p:pic>
        <p:nvPicPr>
          <p:cNvPr id="81" name="Graphic 80" descr="Checkbox Crossed with solid fill">
            <a:extLst>
              <a:ext uri="{FF2B5EF4-FFF2-40B4-BE49-F238E27FC236}">
                <a16:creationId xmlns:a16="http://schemas.microsoft.com/office/drawing/2014/main" id="{BA626086-B2B5-0A60-AF17-19244C30F3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14098" y="4598402"/>
            <a:ext cx="360000" cy="360000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52DADB11-E766-FB01-AACC-72CBEC54C0AF}"/>
              </a:ext>
            </a:extLst>
          </p:cNvPr>
          <p:cNvSpPr txBox="1"/>
          <p:nvPr/>
        </p:nvSpPr>
        <p:spPr>
          <a:xfrm>
            <a:off x="478819" y="170268"/>
            <a:ext cx="33002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MÁY KHÁCH</a:t>
            </a:r>
            <a:endParaRPr lang="vi-VN" sz="2500" b="1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FD2B335-CECD-3F12-BB9B-E8705FDC0057}"/>
              </a:ext>
            </a:extLst>
          </p:cNvPr>
          <p:cNvSpPr/>
          <p:nvPr/>
        </p:nvSpPr>
        <p:spPr>
          <a:xfrm>
            <a:off x="155052" y="255085"/>
            <a:ext cx="276999" cy="27699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7836923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98B9227D-C6DE-E785-A075-49AD03500669}"/>
              </a:ext>
            </a:extLst>
          </p:cNvPr>
          <p:cNvGrpSpPr/>
          <p:nvPr/>
        </p:nvGrpSpPr>
        <p:grpSpPr>
          <a:xfrm>
            <a:off x="8425688" y="5035735"/>
            <a:ext cx="941022" cy="872412"/>
            <a:chOff x="8425688" y="5035735"/>
            <a:chExt cx="941022" cy="87241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C41EFD1-E481-215A-8A82-372B0E9ACB61}"/>
                </a:ext>
              </a:extLst>
            </p:cNvPr>
            <p:cNvSpPr/>
            <p:nvPr/>
          </p:nvSpPr>
          <p:spPr>
            <a:xfrm>
              <a:off x="8494298" y="5035735"/>
              <a:ext cx="872412" cy="872412"/>
            </a:xfrm>
            <a:prstGeom prst="ellipse">
              <a:avLst/>
            </a:prstGeom>
            <a:solidFill>
              <a:srgbClr val="C9CBD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19" name="Picture 18" descr="A purple and black logo&#10;&#10;Description automatically generated">
              <a:extLst>
                <a:ext uri="{FF2B5EF4-FFF2-40B4-BE49-F238E27FC236}">
                  <a16:creationId xmlns:a16="http://schemas.microsoft.com/office/drawing/2014/main" id="{957C624D-5A92-F2E6-9166-26E3BA8A1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25688" y="5083001"/>
              <a:ext cx="900000" cy="75000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EFD0DAF-79CA-EA8F-2841-35E7A4BD8FEA}"/>
              </a:ext>
            </a:extLst>
          </p:cNvPr>
          <p:cNvGrpSpPr/>
          <p:nvPr/>
        </p:nvGrpSpPr>
        <p:grpSpPr>
          <a:xfrm>
            <a:off x="4370185" y="5035734"/>
            <a:ext cx="967285" cy="872413"/>
            <a:chOff x="4370185" y="5035734"/>
            <a:chExt cx="967285" cy="87241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29B24D8-C6CD-901F-6BD6-BAE536FB728A}"/>
                </a:ext>
              </a:extLst>
            </p:cNvPr>
            <p:cNvSpPr/>
            <p:nvPr/>
          </p:nvSpPr>
          <p:spPr>
            <a:xfrm>
              <a:off x="4465058" y="5035735"/>
              <a:ext cx="872412" cy="872412"/>
            </a:xfrm>
            <a:prstGeom prst="ellipse">
              <a:avLst/>
            </a:prstGeom>
            <a:solidFill>
              <a:srgbClr val="C9CBD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21" name="Picture 20" descr="A logo of a face&#10;&#10;Description automatically generated">
              <a:extLst>
                <a:ext uri="{FF2B5EF4-FFF2-40B4-BE49-F238E27FC236}">
                  <a16:creationId xmlns:a16="http://schemas.microsoft.com/office/drawing/2014/main" id="{FE46EF54-381E-3B66-6D69-77C8ED0A0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0185" y="5035734"/>
              <a:ext cx="900000" cy="750000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9DD74F8-865E-E652-CF40-7B5E84B8FA59}"/>
              </a:ext>
            </a:extLst>
          </p:cNvPr>
          <p:cNvGrpSpPr/>
          <p:nvPr/>
        </p:nvGrpSpPr>
        <p:grpSpPr>
          <a:xfrm>
            <a:off x="151726" y="5026736"/>
            <a:ext cx="993549" cy="881411"/>
            <a:chOff x="151726" y="5026736"/>
            <a:chExt cx="993549" cy="88141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56E677F-64C3-5586-C042-B39E2B3FB2C4}"/>
                </a:ext>
              </a:extLst>
            </p:cNvPr>
            <p:cNvSpPr/>
            <p:nvPr/>
          </p:nvSpPr>
          <p:spPr>
            <a:xfrm>
              <a:off x="272863" y="5035735"/>
              <a:ext cx="872412" cy="872412"/>
            </a:xfrm>
            <a:prstGeom prst="ellipse">
              <a:avLst/>
            </a:prstGeom>
            <a:solidFill>
              <a:srgbClr val="C9CBD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23" name="Picture 22" descr="A logo of a person&#10;&#10;Description automatically generated">
              <a:extLst>
                <a:ext uri="{FF2B5EF4-FFF2-40B4-BE49-F238E27FC236}">
                  <a16:creationId xmlns:a16="http://schemas.microsoft.com/office/drawing/2014/main" id="{407AD813-A782-2AD1-014D-0398DA835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726" y="5026736"/>
              <a:ext cx="900000" cy="75000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C004167-30B8-6CDD-621E-59491AA68417}"/>
              </a:ext>
            </a:extLst>
          </p:cNvPr>
          <p:cNvGrpSpPr/>
          <p:nvPr/>
        </p:nvGrpSpPr>
        <p:grpSpPr>
          <a:xfrm>
            <a:off x="8431876" y="3362614"/>
            <a:ext cx="934834" cy="872412"/>
            <a:chOff x="8431876" y="3362614"/>
            <a:chExt cx="934834" cy="87241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FB803F9-8F89-4960-F978-91BAFF6044D5}"/>
                </a:ext>
              </a:extLst>
            </p:cNvPr>
            <p:cNvSpPr/>
            <p:nvPr/>
          </p:nvSpPr>
          <p:spPr>
            <a:xfrm>
              <a:off x="8494298" y="3362614"/>
              <a:ext cx="872412" cy="872412"/>
            </a:xfrm>
            <a:prstGeom prst="ellipse">
              <a:avLst/>
            </a:prstGeom>
            <a:solidFill>
              <a:srgbClr val="C9CBD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25" name="Picture 24" descr="A purple globe with a blue heart&#10;&#10;Description automatically generated">
              <a:extLst>
                <a:ext uri="{FF2B5EF4-FFF2-40B4-BE49-F238E27FC236}">
                  <a16:creationId xmlns:a16="http://schemas.microsoft.com/office/drawing/2014/main" id="{DD0CF7A8-3D18-4D11-2E63-D203908E9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1876" y="3374358"/>
              <a:ext cx="900000" cy="75000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A32087D-35AF-BEA4-699E-60C0D053EACA}"/>
              </a:ext>
            </a:extLst>
          </p:cNvPr>
          <p:cNvGrpSpPr/>
          <p:nvPr/>
        </p:nvGrpSpPr>
        <p:grpSpPr>
          <a:xfrm>
            <a:off x="4429141" y="3362613"/>
            <a:ext cx="908329" cy="872413"/>
            <a:chOff x="4429141" y="3362613"/>
            <a:chExt cx="908329" cy="872413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3BBC1F6-58BD-3CFF-1C37-CDDF0EAA5161}"/>
                </a:ext>
              </a:extLst>
            </p:cNvPr>
            <p:cNvSpPr/>
            <p:nvPr/>
          </p:nvSpPr>
          <p:spPr>
            <a:xfrm>
              <a:off x="4465058" y="3362614"/>
              <a:ext cx="872412" cy="872412"/>
            </a:xfrm>
            <a:prstGeom prst="ellipse">
              <a:avLst/>
            </a:prstGeom>
            <a:solidFill>
              <a:srgbClr val="C9CBD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27" name="Picture 26" descr="A purple and black graphic&#10;&#10;Description automatically generated">
              <a:extLst>
                <a:ext uri="{FF2B5EF4-FFF2-40B4-BE49-F238E27FC236}">
                  <a16:creationId xmlns:a16="http://schemas.microsoft.com/office/drawing/2014/main" id="{57C866DB-C994-4B71-8492-D030B7A39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9141" y="3362613"/>
              <a:ext cx="900000" cy="75000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C0373C0-BC9F-97C8-8168-4E7C5871D147}"/>
              </a:ext>
            </a:extLst>
          </p:cNvPr>
          <p:cNvGrpSpPr/>
          <p:nvPr/>
        </p:nvGrpSpPr>
        <p:grpSpPr>
          <a:xfrm>
            <a:off x="175457" y="3339618"/>
            <a:ext cx="969818" cy="895408"/>
            <a:chOff x="175457" y="3339618"/>
            <a:chExt cx="969818" cy="895408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A836AD7-92FF-3095-67C0-7B85D2A1ABE9}"/>
                </a:ext>
              </a:extLst>
            </p:cNvPr>
            <p:cNvSpPr/>
            <p:nvPr/>
          </p:nvSpPr>
          <p:spPr>
            <a:xfrm>
              <a:off x="272863" y="3362614"/>
              <a:ext cx="872412" cy="872412"/>
            </a:xfrm>
            <a:prstGeom prst="ellipse">
              <a:avLst/>
            </a:prstGeom>
            <a:solidFill>
              <a:srgbClr val="C9CBD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29" name="Picture 28" descr="A blue and black logo&#10;&#10;Description automatically generated">
              <a:extLst>
                <a:ext uri="{FF2B5EF4-FFF2-40B4-BE49-F238E27FC236}">
                  <a16:creationId xmlns:a16="http://schemas.microsoft.com/office/drawing/2014/main" id="{748775F0-46D5-C9BE-1FA3-369436D27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57" y="3339618"/>
              <a:ext cx="900000" cy="7500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DF4D557-46A7-92CE-FAA8-E82932BCE090}"/>
              </a:ext>
            </a:extLst>
          </p:cNvPr>
          <p:cNvGrpSpPr/>
          <p:nvPr/>
        </p:nvGrpSpPr>
        <p:grpSpPr>
          <a:xfrm>
            <a:off x="8431876" y="1664202"/>
            <a:ext cx="934834" cy="897704"/>
            <a:chOff x="8431876" y="1664202"/>
            <a:chExt cx="934834" cy="897704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D11D1C2-D870-ACC5-8C47-46AB7780A70E}"/>
                </a:ext>
              </a:extLst>
            </p:cNvPr>
            <p:cNvSpPr/>
            <p:nvPr/>
          </p:nvSpPr>
          <p:spPr>
            <a:xfrm>
              <a:off x="8494298" y="1689494"/>
              <a:ext cx="872412" cy="872412"/>
            </a:xfrm>
            <a:prstGeom prst="ellipse">
              <a:avLst/>
            </a:prstGeom>
            <a:solidFill>
              <a:srgbClr val="C9CBD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31" name="Picture 30" descr="A person with a magnifying glass&#10;&#10;Description automatically generated">
              <a:extLst>
                <a:ext uri="{FF2B5EF4-FFF2-40B4-BE49-F238E27FC236}">
                  <a16:creationId xmlns:a16="http://schemas.microsoft.com/office/drawing/2014/main" id="{A13EF931-91EE-B281-333E-E0F864DBF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1876" y="1664202"/>
              <a:ext cx="900000" cy="75000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B3BCC40-A88E-A261-4FC9-A85FB59B819B}"/>
              </a:ext>
            </a:extLst>
          </p:cNvPr>
          <p:cNvGrpSpPr/>
          <p:nvPr/>
        </p:nvGrpSpPr>
        <p:grpSpPr>
          <a:xfrm>
            <a:off x="4395533" y="1664202"/>
            <a:ext cx="941937" cy="897704"/>
            <a:chOff x="4395533" y="1664202"/>
            <a:chExt cx="941937" cy="89770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367DE65-993D-A0D0-42A5-C17CD47B855D}"/>
                </a:ext>
              </a:extLst>
            </p:cNvPr>
            <p:cNvSpPr/>
            <p:nvPr/>
          </p:nvSpPr>
          <p:spPr>
            <a:xfrm>
              <a:off x="4465058" y="1689494"/>
              <a:ext cx="872412" cy="872412"/>
            </a:xfrm>
            <a:prstGeom prst="ellipse">
              <a:avLst/>
            </a:prstGeom>
            <a:solidFill>
              <a:srgbClr val="C9CBD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33" name="Picture 32" descr="A hand and shield with tick and stars&#10;&#10;Description automatically generated">
              <a:extLst>
                <a:ext uri="{FF2B5EF4-FFF2-40B4-BE49-F238E27FC236}">
                  <a16:creationId xmlns:a16="http://schemas.microsoft.com/office/drawing/2014/main" id="{5CF71A59-E136-ACD3-18CC-4B0691537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5533" y="1664202"/>
              <a:ext cx="900000" cy="857143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320D601-C4EF-AF48-870B-251797D99B05}"/>
              </a:ext>
            </a:extLst>
          </p:cNvPr>
          <p:cNvGrpSpPr/>
          <p:nvPr/>
        </p:nvGrpSpPr>
        <p:grpSpPr>
          <a:xfrm>
            <a:off x="175457" y="1689494"/>
            <a:ext cx="969818" cy="872412"/>
            <a:chOff x="175457" y="1689494"/>
            <a:chExt cx="969818" cy="87241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91552751-0716-4906-5B9B-70E460370E49}"/>
                </a:ext>
              </a:extLst>
            </p:cNvPr>
            <p:cNvSpPr/>
            <p:nvPr/>
          </p:nvSpPr>
          <p:spPr>
            <a:xfrm>
              <a:off x="272863" y="1689494"/>
              <a:ext cx="872412" cy="872412"/>
            </a:xfrm>
            <a:prstGeom prst="ellipse">
              <a:avLst/>
            </a:prstGeom>
            <a:solidFill>
              <a:srgbClr val="C9CBD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35" name="Picture 34" descr="A blue and black face mask&#10;&#10;Description automatically generated">
              <a:extLst>
                <a:ext uri="{FF2B5EF4-FFF2-40B4-BE49-F238E27FC236}">
                  <a16:creationId xmlns:a16="http://schemas.microsoft.com/office/drawing/2014/main" id="{AA3001C6-A04E-3E14-2EA6-367533B53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57" y="1744923"/>
              <a:ext cx="900000" cy="750000"/>
            </a:xfrm>
            <a:prstGeom prst="rect">
              <a:avLst/>
            </a:prstGeom>
          </p:spPr>
        </p:pic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BCCF4B0C-1BA8-D724-C384-73948B3F4B34}"/>
              </a:ext>
            </a:extLst>
          </p:cNvPr>
          <p:cNvSpPr txBox="1"/>
          <p:nvPr/>
        </p:nvSpPr>
        <p:spPr>
          <a:xfrm>
            <a:off x="1075457" y="1599515"/>
            <a:ext cx="3193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Nhận diện với khẩu trang</a:t>
            </a:r>
            <a:endParaRPr lang="vi-VN" sz="1400" b="1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5869741-1E0D-2CEF-C2B9-1218E50F3CEC}"/>
              </a:ext>
            </a:extLst>
          </p:cNvPr>
          <p:cNvSpPr txBox="1"/>
          <p:nvPr/>
        </p:nvSpPr>
        <p:spPr>
          <a:xfrm>
            <a:off x="1136946" y="3317624"/>
            <a:ext cx="3193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Nhiều sinh trắc học</a:t>
            </a:r>
            <a:endParaRPr lang="vi-VN" sz="1400" b="1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A4B8F6E-4925-57CF-9FC6-04BA5D10303E}"/>
              </a:ext>
            </a:extLst>
          </p:cNvPr>
          <p:cNvSpPr txBox="1"/>
          <p:nvPr/>
        </p:nvSpPr>
        <p:spPr>
          <a:xfrm>
            <a:off x="1136945" y="4928999"/>
            <a:ext cx="3193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Phát hiện thực thể sống</a:t>
            </a:r>
            <a:endParaRPr lang="vi-VN" sz="1400" b="1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726BFD3-7C2E-5C13-B633-08FA301F3131}"/>
              </a:ext>
            </a:extLst>
          </p:cNvPr>
          <p:cNvSpPr txBox="1"/>
          <p:nvPr/>
        </p:nvSpPr>
        <p:spPr>
          <a:xfrm>
            <a:off x="5365059" y="1599515"/>
            <a:ext cx="3193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Không tiếp xúc và vệ sinh</a:t>
            </a:r>
            <a:endParaRPr lang="vi-VN" sz="1400" b="1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B2A24E-9961-55E5-63FB-638DB5913C2C}"/>
              </a:ext>
            </a:extLst>
          </p:cNvPr>
          <p:cNvSpPr txBox="1"/>
          <p:nvPr/>
        </p:nvSpPr>
        <p:spPr>
          <a:xfrm>
            <a:off x="5368681" y="3317624"/>
            <a:ext cx="3193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Theo dõi vị trí</a:t>
            </a:r>
            <a:endParaRPr lang="vi-VN" sz="1400" b="1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12E4D69-458D-96E0-BDEF-468233279762}"/>
              </a:ext>
            </a:extLst>
          </p:cNvPr>
          <p:cNvSpPr txBox="1"/>
          <p:nvPr/>
        </p:nvSpPr>
        <p:spPr>
          <a:xfrm>
            <a:off x="5358871" y="4928999"/>
            <a:ext cx="3193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Phát hiện khuôn mặt thời gian thực</a:t>
            </a:r>
            <a:endParaRPr lang="vi-VN" sz="1400" b="1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41CDF38-4AE1-7156-9DC4-24D57FD30F0F}"/>
              </a:ext>
            </a:extLst>
          </p:cNvPr>
          <p:cNvSpPr txBox="1"/>
          <p:nvPr/>
        </p:nvSpPr>
        <p:spPr>
          <a:xfrm>
            <a:off x="9356064" y="1599515"/>
            <a:ext cx="2563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Quản lý chấm công từ xa</a:t>
            </a:r>
            <a:endParaRPr lang="vi-VN" sz="1400" b="1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1BF73EF-D622-49AA-0ED1-5C17ECBE903E}"/>
              </a:ext>
            </a:extLst>
          </p:cNvPr>
          <p:cNvSpPr txBox="1"/>
          <p:nvPr/>
        </p:nvSpPr>
        <p:spPr>
          <a:xfrm>
            <a:off x="9356064" y="3317624"/>
            <a:ext cx="2563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Báo cáo toàn diện</a:t>
            </a:r>
            <a:endParaRPr lang="vi-VN" sz="1400" b="1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D4A9BBD-9E9B-93E0-470D-97D3CDD9AD35}"/>
              </a:ext>
            </a:extLst>
          </p:cNvPr>
          <p:cNvSpPr txBox="1"/>
          <p:nvPr/>
        </p:nvSpPr>
        <p:spPr>
          <a:xfrm>
            <a:off x="9356064" y="4928999"/>
            <a:ext cx="2563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93990"/>
                </a:solidFill>
                <a:latin typeface="Roboto" pitchFamily="2" charset="0"/>
                <a:ea typeface="Roboto" pitchFamily="2" charset="0"/>
              </a:rPr>
              <a:t>Nhiều phát hiện khuôn mặt</a:t>
            </a:r>
            <a:endParaRPr lang="vi-VN" sz="1400" b="1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CB1E41A-00F4-D1B0-6BDA-E7A3BB7F1246}"/>
              </a:ext>
            </a:extLst>
          </p:cNvPr>
          <p:cNvSpPr txBox="1"/>
          <p:nvPr/>
        </p:nvSpPr>
        <p:spPr>
          <a:xfrm>
            <a:off x="1165760" y="1905459"/>
            <a:ext cx="3193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3A505F"/>
                </a:solidFill>
                <a:latin typeface="Roboto" pitchFamily="2" charset="0"/>
                <a:ea typeface="Roboto" pitchFamily="2" charset="0"/>
              </a:rPr>
              <a:t>N</a:t>
            </a:r>
            <a:r>
              <a:rPr lang="vi-VN" sz="1200" b="0" i="0" dirty="0">
                <a:solidFill>
                  <a:srgbClr val="3A505F"/>
                </a:solidFill>
                <a:effectLst/>
                <a:latin typeface="Roboto" pitchFamily="2" charset="0"/>
                <a:ea typeface="Roboto" pitchFamily="2" charset="0"/>
              </a:rPr>
              <a:t>hận diện một người ngay cả khi họ đang đeo khẩu trang, đảm bảo việc nhận diện an toàn và sạch sẽ</a:t>
            </a:r>
            <a:endParaRPr lang="vi-VN" sz="1200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5CDD283-BC71-8161-FF40-5D82C3848AAE}"/>
              </a:ext>
            </a:extLst>
          </p:cNvPr>
          <p:cNvSpPr txBox="1"/>
          <p:nvPr/>
        </p:nvSpPr>
        <p:spPr>
          <a:xfrm>
            <a:off x="1165760" y="3595341"/>
            <a:ext cx="3193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3A505F"/>
                </a:solidFill>
                <a:latin typeface="Roboto" pitchFamily="2" charset="0"/>
                <a:ea typeface="Roboto" pitchFamily="2" charset="0"/>
              </a:rPr>
              <a:t>Không cần tiếp xúc vật lý khi người được nhận diện qua khuôn mặt hoặc mống mắt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D94A008-E1D7-CBC8-3FF9-CFCD3671B164}"/>
              </a:ext>
            </a:extLst>
          </p:cNvPr>
          <p:cNvSpPr txBox="1"/>
          <p:nvPr/>
        </p:nvSpPr>
        <p:spPr>
          <a:xfrm>
            <a:off x="1165760" y="5206488"/>
            <a:ext cx="3193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3A505F"/>
                </a:solidFill>
                <a:latin typeface="Roboto" pitchFamily="2" charset="0"/>
                <a:ea typeface="Roboto" pitchFamily="2" charset="0"/>
              </a:rPr>
              <a:t>Hệ thống có thể xác nhận rằng việc đăng ký đang được thực hiện bởi một người thật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EB39360-345C-5879-CB0D-43DE17623F33}"/>
              </a:ext>
            </a:extLst>
          </p:cNvPr>
          <p:cNvSpPr txBox="1"/>
          <p:nvPr/>
        </p:nvSpPr>
        <p:spPr>
          <a:xfrm>
            <a:off x="5347255" y="1905459"/>
            <a:ext cx="3193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3A505F"/>
                </a:solidFill>
                <a:latin typeface="Roboto" pitchFamily="2" charset="0"/>
                <a:ea typeface="Roboto" pitchFamily="2" charset="0"/>
              </a:rPr>
              <a:t>Không cần tiếp xúc vật lý khi người được nhận diện qua khuôn mặt hoặc mống mắt.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6E32FD1-C9B2-3845-CDDE-4F104599C43A}"/>
              </a:ext>
            </a:extLst>
          </p:cNvPr>
          <p:cNvSpPr txBox="1"/>
          <p:nvPr/>
        </p:nvSpPr>
        <p:spPr>
          <a:xfrm>
            <a:off x="9356064" y="1905459"/>
            <a:ext cx="268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3A505F"/>
                </a:solidFill>
                <a:latin typeface="Roboto" pitchFamily="2" charset="0"/>
                <a:ea typeface="Roboto" pitchFamily="2" charset="0"/>
              </a:rPr>
              <a:t>N</a:t>
            </a:r>
            <a:r>
              <a:rPr lang="vi-VN" sz="1200" b="0" i="0" dirty="0">
                <a:solidFill>
                  <a:srgbClr val="3A505F"/>
                </a:solidFill>
                <a:effectLst/>
                <a:latin typeface="Roboto" pitchFamily="2" charset="0"/>
                <a:ea typeface="Roboto" pitchFamily="2" charset="0"/>
              </a:rPr>
              <a:t>hận diện một người ngay cả khi họ đang đeo khẩu trang, đảm bảo việc nhận diện an toàn và sạch sẽ</a:t>
            </a:r>
            <a:endParaRPr lang="vi-VN" sz="1200" dirty="0">
              <a:solidFill>
                <a:srgbClr val="29399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163B6F3-A5E1-A69A-E591-3ED96F14083A}"/>
              </a:ext>
            </a:extLst>
          </p:cNvPr>
          <p:cNvSpPr txBox="1"/>
          <p:nvPr/>
        </p:nvSpPr>
        <p:spPr>
          <a:xfrm>
            <a:off x="5347255" y="3595341"/>
            <a:ext cx="31939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3A505F"/>
                </a:solidFill>
                <a:latin typeface="Roboto" pitchFamily="2" charset="0"/>
                <a:ea typeface="Roboto" pitchFamily="2" charset="0"/>
              </a:rPr>
              <a:t>Tổng hợp giờ làm việc, làm thêm giờ, nghỉ phép, nghỉ ốm và các thông tin liên quan khác có thể được xuất khẩu vào hệ thống lương.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F9CD296-62A5-AC1A-885E-D433AED1A907}"/>
              </a:ext>
            </a:extLst>
          </p:cNvPr>
          <p:cNvSpPr txBox="1"/>
          <p:nvPr/>
        </p:nvSpPr>
        <p:spPr>
          <a:xfrm>
            <a:off x="5347255" y="5206488"/>
            <a:ext cx="3038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3A505F"/>
                </a:solidFill>
                <a:latin typeface="Roboto" pitchFamily="2" charset="0"/>
                <a:ea typeface="Roboto" pitchFamily="2" charset="0"/>
              </a:rPr>
              <a:t>Phát hiện khuôn mặt của một người đi qua mà không cần dừng lại và chờ camera chụp hình.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D45FBA5-FDC2-36DC-798B-47AD05BB4A62}"/>
              </a:ext>
            </a:extLst>
          </p:cNvPr>
          <p:cNvSpPr txBox="1"/>
          <p:nvPr/>
        </p:nvSpPr>
        <p:spPr>
          <a:xfrm>
            <a:off x="9356064" y="3595341"/>
            <a:ext cx="2696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3A505F"/>
                </a:solidFill>
                <a:latin typeface="Roboto" pitchFamily="2" charset="0"/>
                <a:ea typeface="Roboto" pitchFamily="2" charset="0"/>
              </a:rPr>
              <a:t>Theo dõi vị trí địa lý của người đó đăng ký/đăng xuất.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2C347F5-D7D7-8058-6F8E-147A3EDB61E9}"/>
              </a:ext>
            </a:extLst>
          </p:cNvPr>
          <p:cNvSpPr txBox="1"/>
          <p:nvPr/>
        </p:nvSpPr>
        <p:spPr>
          <a:xfrm>
            <a:off x="9356064" y="5206488"/>
            <a:ext cx="2696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3A505F"/>
                </a:solidFill>
                <a:latin typeface="Roboto" pitchFamily="2" charset="0"/>
                <a:ea typeface="Roboto" pitchFamily="2" charset="0"/>
              </a:rPr>
              <a:t>Phát hiện và nhận diện khuôn mặt của tất cả mọi người xuất hiện trong bức ảnh.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6D11D5E-144E-C74B-0DEF-9CDC049E43EC}"/>
              </a:ext>
            </a:extLst>
          </p:cNvPr>
          <p:cNvGrpSpPr/>
          <p:nvPr/>
        </p:nvGrpSpPr>
        <p:grpSpPr>
          <a:xfrm>
            <a:off x="467809" y="94715"/>
            <a:ext cx="6662504" cy="839755"/>
            <a:chOff x="209191" y="68835"/>
            <a:chExt cx="6662504" cy="83975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D845F06-C4B6-F1C7-A409-87B8B35C42A0}"/>
                </a:ext>
              </a:extLst>
            </p:cNvPr>
            <p:cNvGrpSpPr/>
            <p:nvPr/>
          </p:nvGrpSpPr>
          <p:grpSpPr>
            <a:xfrm>
              <a:off x="830063" y="173241"/>
              <a:ext cx="6041632" cy="630942"/>
              <a:chOff x="2998239" y="2722787"/>
              <a:chExt cx="6041632" cy="630942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D0EC5453-6C25-3A7A-A9FC-2960BD3730BF}"/>
                  </a:ext>
                </a:extLst>
              </p:cNvPr>
              <p:cNvSpPr/>
              <p:nvPr/>
            </p:nvSpPr>
            <p:spPr>
              <a:xfrm>
                <a:off x="2998239" y="2722787"/>
                <a:ext cx="6041632" cy="630942"/>
              </a:xfrm>
              <a:prstGeom prst="roundRect">
                <a:avLst>
                  <a:gd name="adj" fmla="val 50000"/>
                </a:avLst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132F384-6CCA-A9BE-A292-48B0AB4C4499}"/>
                  </a:ext>
                </a:extLst>
              </p:cNvPr>
              <p:cNvSpPr txBox="1"/>
              <p:nvPr/>
            </p:nvSpPr>
            <p:spPr>
              <a:xfrm>
                <a:off x="3269605" y="2838203"/>
                <a:ext cx="5289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TÍNH NĂNG CỦA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CHECKID</a:t>
                </a:r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 </a:t>
                </a:r>
                <a:r>
                  <a:rPr lang="en-US" sz="2000" b="1" dirty="0" err="1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FACIALSENSE</a:t>
                </a:r>
                <a:endParaRPr lang="vi-VN" sz="20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33E6733-3AD3-1A31-E8B5-0F394A633B78}"/>
                </a:ext>
              </a:extLst>
            </p:cNvPr>
            <p:cNvGrpSpPr/>
            <p:nvPr/>
          </p:nvGrpSpPr>
          <p:grpSpPr>
            <a:xfrm>
              <a:off x="209191" y="68835"/>
              <a:ext cx="839755" cy="839755"/>
              <a:chOff x="2377367" y="2618381"/>
              <a:chExt cx="839755" cy="839755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644B8ED2-9118-E518-67EE-817A9ABAD41D}"/>
                  </a:ext>
                </a:extLst>
              </p:cNvPr>
              <p:cNvSpPr/>
              <p:nvPr/>
            </p:nvSpPr>
            <p:spPr>
              <a:xfrm>
                <a:off x="2377367" y="2618381"/>
                <a:ext cx="839755" cy="83975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B38090B-FE7E-CEBB-0BD3-B035264BA6D7}"/>
                  </a:ext>
                </a:extLst>
              </p:cNvPr>
              <p:cNvSpPr txBox="1"/>
              <p:nvPr/>
            </p:nvSpPr>
            <p:spPr>
              <a:xfrm>
                <a:off x="2576423" y="2761259"/>
                <a:ext cx="41987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rgbClr val="E9E9E7"/>
                    </a:solidFill>
                    <a:latin typeface="Roboto" pitchFamily="2" charset="0"/>
                    <a:ea typeface="Roboto" pitchFamily="2" charset="0"/>
                  </a:rPr>
                  <a:t>3</a:t>
                </a:r>
                <a:endParaRPr lang="vi-VN" sz="30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4022080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>
            <a:extLst>
              <a:ext uri="{FF2B5EF4-FFF2-40B4-BE49-F238E27FC236}">
                <a16:creationId xmlns:a16="http://schemas.microsoft.com/office/drawing/2014/main" id="{4ED29E01-C97A-62D8-579E-16748087C163}"/>
              </a:ext>
            </a:extLst>
          </p:cNvPr>
          <p:cNvGrpSpPr/>
          <p:nvPr/>
        </p:nvGrpSpPr>
        <p:grpSpPr>
          <a:xfrm>
            <a:off x="279708" y="1517925"/>
            <a:ext cx="2027527" cy="2027527"/>
            <a:chOff x="428537" y="1074308"/>
            <a:chExt cx="2027527" cy="2027527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1B5F8DC2-2C6D-60D6-9D5E-8F435B30D1B5}"/>
                </a:ext>
              </a:extLst>
            </p:cNvPr>
            <p:cNvSpPr/>
            <p:nvPr/>
          </p:nvSpPr>
          <p:spPr>
            <a:xfrm>
              <a:off x="428537" y="1074308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1E03FDD-089F-CC21-008C-3B6BCCB6583C}"/>
                </a:ext>
              </a:extLst>
            </p:cNvPr>
            <p:cNvGrpSpPr/>
            <p:nvPr/>
          </p:nvGrpSpPr>
          <p:grpSpPr>
            <a:xfrm>
              <a:off x="693620" y="1433602"/>
              <a:ext cx="1486674" cy="1538788"/>
              <a:chOff x="396448" y="1404834"/>
              <a:chExt cx="1486674" cy="1538788"/>
            </a:xfrm>
          </p:grpSpPr>
          <p:pic>
            <p:nvPicPr>
              <p:cNvPr id="19" name="Picture 18" descr="A hand holding a phone&#10;&#10;Description automatically generated">
                <a:extLst>
                  <a:ext uri="{FF2B5EF4-FFF2-40B4-BE49-F238E27FC236}">
                    <a16:creationId xmlns:a16="http://schemas.microsoft.com/office/drawing/2014/main" id="{3E9E66FB-CD6E-C83D-26E8-A2AACED420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785" y="1404834"/>
                <a:ext cx="900000" cy="900000"/>
              </a:xfrm>
              <a:prstGeom prst="rect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F4D957A-ED06-6236-9C08-4445EF609F0D}"/>
                  </a:ext>
                </a:extLst>
              </p:cNvPr>
              <p:cNvSpPr txBox="1"/>
              <p:nvPr/>
            </p:nvSpPr>
            <p:spPr>
              <a:xfrm>
                <a:off x="396448" y="2420402"/>
                <a:ext cx="148667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Nhận diện với khẩu trang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A118A7B-D8B0-CB5C-4B2B-37BCC86F000A}"/>
              </a:ext>
            </a:extLst>
          </p:cNvPr>
          <p:cNvGrpSpPr/>
          <p:nvPr/>
        </p:nvGrpSpPr>
        <p:grpSpPr>
          <a:xfrm>
            <a:off x="279708" y="4177822"/>
            <a:ext cx="2027527" cy="2027527"/>
            <a:chOff x="356923" y="3734204"/>
            <a:chExt cx="2027527" cy="2027527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6900E1E0-1E18-425B-0D58-7590059B442D}"/>
                </a:ext>
              </a:extLst>
            </p:cNvPr>
            <p:cNvSpPr/>
            <p:nvPr/>
          </p:nvSpPr>
          <p:spPr>
            <a:xfrm>
              <a:off x="356923" y="3734204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C4D61742-CC4B-6DAF-D7D0-9D3D08C01A3A}"/>
                </a:ext>
              </a:extLst>
            </p:cNvPr>
            <p:cNvGrpSpPr/>
            <p:nvPr/>
          </p:nvGrpSpPr>
          <p:grpSpPr>
            <a:xfrm>
              <a:off x="627350" y="4025717"/>
              <a:ext cx="1486674" cy="1326497"/>
              <a:chOff x="1070783" y="4483301"/>
              <a:chExt cx="1486674" cy="1326497"/>
            </a:xfrm>
          </p:grpSpPr>
          <p:pic>
            <p:nvPicPr>
              <p:cNvPr id="15" name="Picture 14" descr="A building with trees and clouds&#10;&#10;Description automatically generated">
                <a:extLst>
                  <a:ext uri="{FF2B5EF4-FFF2-40B4-BE49-F238E27FC236}">
                    <a16:creationId xmlns:a16="http://schemas.microsoft.com/office/drawing/2014/main" id="{A13A620C-F5E4-710A-CE5F-ABA4267881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64120" y="4483301"/>
                <a:ext cx="900000" cy="900000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85BCE84-91FB-2826-0970-DCFCF7BEA58F}"/>
                  </a:ext>
                </a:extLst>
              </p:cNvPr>
              <p:cNvSpPr txBox="1"/>
              <p:nvPr/>
            </p:nvSpPr>
            <p:spPr>
              <a:xfrm>
                <a:off x="1070783" y="5502021"/>
                <a:ext cx="148667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Văn phòng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1DFAD83-21EB-124E-D4FC-67980C8D09F2}"/>
              </a:ext>
            </a:extLst>
          </p:cNvPr>
          <p:cNvGrpSpPr/>
          <p:nvPr/>
        </p:nvGrpSpPr>
        <p:grpSpPr>
          <a:xfrm>
            <a:off x="9808629" y="1517925"/>
            <a:ext cx="2027527" cy="2027527"/>
            <a:chOff x="9330672" y="1062948"/>
            <a:chExt cx="2027527" cy="2027527"/>
          </a:xfrm>
        </p:grpSpPr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DFF4A9BE-3ABE-3758-B065-ABCCA5B03E2F}"/>
                </a:ext>
              </a:extLst>
            </p:cNvPr>
            <p:cNvSpPr/>
            <p:nvPr/>
          </p:nvSpPr>
          <p:spPr>
            <a:xfrm>
              <a:off x="9330672" y="1062948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80030B99-8989-F83B-0759-4C14A499BEBB}"/>
                </a:ext>
              </a:extLst>
            </p:cNvPr>
            <p:cNvGrpSpPr/>
            <p:nvPr/>
          </p:nvGrpSpPr>
          <p:grpSpPr>
            <a:xfrm>
              <a:off x="9601099" y="1433602"/>
              <a:ext cx="1486674" cy="1330338"/>
              <a:chOff x="10272059" y="1642697"/>
              <a:chExt cx="1486674" cy="1330338"/>
            </a:xfrm>
          </p:grpSpPr>
          <p:pic>
            <p:nvPicPr>
              <p:cNvPr id="23" name="Picture 22" descr="A tractor on a field&#10;&#10;Description automatically generated">
                <a:extLst>
                  <a:ext uri="{FF2B5EF4-FFF2-40B4-BE49-F238E27FC236}">
                    <a16:creationId xmlns:a16="http://schemas.microsoft.com/office/drawing/2014/main" id="{AAA0569E-4615-5F2D-50B5-B76422BBE2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65396" y="1642697"/>
                <a:ext cx="900000" cy="900000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8A6B33B-AE74-93BA-6E9C-1E8476E9A3A6}"/>
                  </a:ext>
                </a:extLst>
              </p:cNvPr>
              <p:cNvSpPr txBox="1"/>
              <p:nvPr/>
            </p:nvSpPr>
            <p:spPr>
              <a:xfrm>
                <a:off x="10272059" y="2665258"/>
                <a:ext cx="148667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Nông nghiệp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EEEB928-0A33-0E3B-0463-3D66A7EFB5CC}"/>
              </a:ext>
            </a:extLst>
          </p:cNvPr>
          <p:cNvGrpSpPr/>
          <p:nvPr/>
        </p:nvGrpSpPr>
        <p:grpSpPr>
          <a:xfrm>
            <a:off x="2661938" y="4177822"/>
            <a:ext cx="2027527" cy="2027527"/>
            <a:chOff x="2799427" y="3703854"/>
            <a:chExt cx="2027527" cy="2027527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02CAE1E4-D62F-0AB9-FE73-6BF228838895}"/>
                </a:ext>
              </a:extLst>
            </p:cNvPr>
            <p:cNvSpPr/>
            <p:nvPr/>
          </p:nvSpPr>
          <p:spPr>
            <a:xfrm>
              <a:off x="2799427" y="3703854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D68ED8D2-1B15-607B-6358-E047BFD2A268}"/>
                </a:ext>
              </a:extLst>
            </p:cNvPr>
            <p:cNvGrpSpPr/>
            <p:nvPr/>
          </p:nvGrpSpPr>
          <p:grpSpPr>
            <a:xfrm>
              <a:off x="3296233" y="3928994"/>
              <a:ext cx="1021423" cy="1569454"/>
              <a:chOff x="2995551" y="719451"/>
              <a:chExt cx="1021423" cy="1569454"/>
            </a:xfrm>
          </p:grpSpPr>
          <p:pic>
            <p:nvPicPr>
              <p:cNvPr id="5" name="Picture 4" descr="A person wearing a helmet and standing next to a building&#10;&#10;Description automatically generated">
                <a:extLst>
                  <a:ext uri="{FF2B5EF4-FFF2-40B4-BE49-F238E27FC236}">
                    <a16:creationId xmlns:a16="http://schemas.microsoft.com/office/drawing/2014/main" id="{303EC6CB-23D3-B5DB-17C3-1F15DF9826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79040" y="719451"/>
                <a:ext cx="900000" cy="900000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0342725-C6C9-0459-3B64-20C6D8835AFA}"/>
                  </a:ext>
                </a:extLst>
              </p:cNvPr>
              <p:cNvSpPr txBox="1"/>
              <p:nvPr/>
            </p:nvSpPr>
            <p:spPr>
              <a:xfrm>
                <a:off x="2995551" y="1765685"/>
                <a:ext cx="102142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Công ty xây dựng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87CC62F-1A8D-6F58-E438-28BAB26C54B9}"/>
              </a:ext>
            </a:extLst>
          </p:cNvPr>
          <p:cNvGrpSpPr/>
          <p:nvPr/>
        </p:nvGrpSpPr>
        <p:grpSpPr>
          <a:xfrm>
            <a:off x="5050576" y="1495281"/>
            <a:ext cx="2027527" cy="2027527"/>
            <a:chOff x="9330672" y="3537597"/>
            <a:chExt cx="2027527" cy="2027527"/>
          </a:xfrm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6EA9F070-7F3C-0708-AA35-F8B80B4DF439}"/>
                </a:ext>
              </a:extLst>
            </p:cNvPr>
            <p:cNvSpPr/>
            <p:nvPr/>
          </p:nvSpPr>
          <p:spPr>
            <a:xfrm>
              <a:off x="9330672" y="3537597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AF1B734-2A71-EC20-BD64-19A7463498AE}"/>
                </a:ext>
              </a:extLst>
            </p:cNvPr>
            <p:cNvGrpSpPr/>
            <p:nvPr/>
          </p:nvGrpSpPr>
          <p:grpSpPr>
            <a:xfrm>
              <a:off x="9922393" y="3824394"/>
              <a:ext cx="900000" cy="1527820"/>
              <a:chOff x="9750583" y="4378701"/>
              <a:chExt cx="900000" cy="1527820"/>
            </a:xfrm>
          </p:grpSpPr>
          <p:pic>
            <p:nvPicPr>
              <p:cNvPr id="21" name="Picture 20" descr="A building with a clock on top&#10;&#10;Description automatically generated">
                <a:extLst>
                  <a:ext uri="{FF2B5EF4-FFF2-40B4-BE49-F238E27FC236}">
                    <a16:creationId xmlns:a16="http://schemas.microsoft.com/office/drawing/2014/main" id="{A4A3DD7B-40A8-1D7B-83FB-478C25937B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50583" y="4378701"/>
                <a:ext cx="900000" cy="900000"/>
              </a:xfrm>
              <a:prstGeom prst="rect">
                <a:avLst/>
              </a:prstGeom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EC33536-FCE4-06E7-98A4-F7C2B81C91CF}"/>
                  </a:ext>
                </a:extLst>
              </p:cNvPr>
              <p:cNvSpPr txBox="1"/>
              <p:nvPr/>
            </p:nvSpPr>
            <p:spPr>
              <a:xfrm>
                <a:off x="9750583" y="5383301"/>
                <a:ext cx="900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Tổ chức y tế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BE56975-A27F-5F1C-9049-CF9A4663AE59}"/>
              </a:ext>
            </a:extLst>
          </p:cNvPr>
          <p:cNvGrpSpPr/>
          <p:nvPr/>
        </p:nvGrpSpPr>
        <p:grpSpPr>
          <a:xfrm>
            <a:off x="9808628" y="4179941"/>
            <a:ext cx="2027527" cy="2027527"/>
            <a:chOff x="4691198" y="1200259"/>
            <a:chExt cx="2027527" cy="2027527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A9B2B15A-D535-C262-CED4-19E1D79A9057}"/>
                </a:ext>
              </a:extLst>
            </p:cNvPr>
            <p:cNvSpPr/>
            <p:nvPr/>
          </p:nvSpPr>
          <p:spPr>
            <a:xfrm>
              <a:off x="4691198" y="1200259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B89C209B-DB86-6B4E-C8E5-A0F9D8C575DD}"/>
                </a:ext>
              </a:extLst>
            </p:cNvPr>
            <p:cNvGrpSpPr/>
            <p:nvPr/>
          </p:nvGrpSpPr>
          <p:grpSpPr>
            <a:xfrm>
              <a:off x="5102876" y="1468139"/>
              <a:ext cx="1154099" cy="1637753"/>
              <a:chOff x="5424527" y="629064"/>
              <a:chExt cx="1154099" cy="1637753"/>
            </a:xfrm>
          </p:grpSpPr>
          <p:pic>
            <p:nvPicPr>
              <p:cNvPr id="13" name="Picture 12" descr="A building with a black background&#10;&#10;Description automatically generated">
                <a:extLst>
                  <a:ext uri="{FF2B5EF4-FFF2-40B4-BE49-F238E27FC236}">
                    <a16:creationId xmlns:a16="http://schemas.microsoft.com/office/drawing/2014/main" id="{F36E4E0E-6DE4-90DE-EF5A-2E2900EDA5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52040" y="629064"/>
                <a:ext cx="900000" cy="885247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257D691-0DDE-669C-9380-30A1D9413EE1}"/>
                  </a:ext>
                </a:extLst>
              </p:cNvPr>
              <p:cNvSpPr txBox="1"/>
              <p:nvPr/>
            </p:nvSpPr>
            <p:spPr>
              <a:xfrm>
                <a:off x="5424527" y="1743597"/>
                <a:ext cx="11540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Các lĩnh vực khác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AB0E6B3-F8A8-CB45-98CB-F2105D4E460A}"/>
              </a:ext>
            </a:extLst>
          </p:cNvPr>
          <p:cNvGrpSpPr/>
          <p:nvPr/>
        </p:nvGrpSpPr>
        <p:grpSpPr>
          <a:xfrm>
            <a:off x="2661938" y="1517925"/>
            <a:ext cx="2027527" cy="2027527"/>
            <a:chOff x="2591278" y="1126619"/>
            <a:chExt cx="2027527" cy="2027527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1807AEDF-AD25-5824-AEAC-5B9DF8F9EC56}"/>
                </a:ext>
              </a:extLst>
            </p:cNvPr>
            <p:cNvSpPr/>
            <p:nvPr/>
          </p:nvSpPr>
          <p:spPr>
            <a:xfrm>
              <a:off x="2591278" y="1126619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C73E3F0-BA89-C0F0-8816-383BAFA02B8D}"/>
                </a:ext>
              </a:extLst>
            </p:cNvPr>
            <p:cNvGrpSpPr/>
            <p:nvPr/>
          </p:nvGrpSpPr>
          <p:grpSpPr>
            <a:xfrm>
              <a:off x="2887176" y="1485913"/>
              <a:ext cx="1468794" cy="1534697"/>
              <a:chOff x="3358825" y="3138032"/>
              <a:chExt cx="1468794" cy="1534697"/>
            </a:xfrm>
          </p:grpSpPr>
          <p:pic>
            <p:nvPicPr>
              <p:cNvPr id="31" name="Picture 30" descr="A building with stars on top&#10;&#10;Description automatically generated">
                <a:extLst>
                  <a:ext uri="{FF2B5EF4-FFF2-40B4-BE49-F238E27FC236}">
                    <a16:creationId xmlns:a16="http://schemas.microsoft.com/office/drawing/2014/main" id="{BDE2E6D7-C390-17BE-7910-DEFFB79DB4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86873" y="3138032"/>
                <a:ext cx="812698" cy="812698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57B126F-024A-DAB4-2CE9-5F5ED7B4DD66}"/>
                  </a:ext>
                </a:extLst>
              </p:cNvPr>
              <p:cNvSpPr txBox="1"/>
              <p:nvPr/>
            </p:nvSpPr>
            <p:spPr>
              <a:xfrm>
                <a:off x="3358825" y="4149509"/>
                <a:ext cx="146879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Dịch vụ lữ hành và khách sạn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0D18540-A073-3F47-1057-57C0A0429DC5}"/>
              </a:ext>
            </a:extLst>
          </p:cNvPr>
          <p:cNvGrpSpPr/>
          <p:nvPr/>
        </p:nvGrpSpPr>
        <p:grpSpPr>
          <a:xfrm>
            <a:off x="7426398" y="1517925"/>
            <a:ext cx="2027527" cy="2027527"/>
            <a:chOff x="6743704" y="1193345"/>
            <a:chExt cx="2027527" cy="2027527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FF08F4B1-6B22-46C1-1C4A-40C537A3262B}"/>
                </a:ext>
              </a:extLst>
            </p:cNvPr>
            <p:cNvSpPr/>
            <p:nvPr/>
          </p:nvSpPr>
          <p:spPr>
            <a:xfrm>
              <a:off x="6743704" y="1193345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B2C7F3A-E84F-D1FF-D68F-362385354F94}"/>
                </a:ext>
              </a:extLst>
            </p:cNvPr>
            <p:cNvGrpSpPr/>
            <p:nvPr/>
          </p:nvGrpSpPr>
          <p:grpSpPr>
            <a:xfrm>
              <a:off x="7169591" y="1531770"/>
              <a:ext cx="1184397" cy="1552384"/>
              <a:chOff x="6940759" y="2787140"/>
              <a:chExt cx="1184397" cy="1552384"/>
            </a:xfrm>
          </p:grpSpPr>
          <p:pic>
            <p:nvPicPr>
              <p:cNvPr id="7" name="Picture 6" descr="A white building with blue windows&#10;&#10;Description automatically generated">
                <a:extLst>
                  <a:ext uri="{FF2B5EF4-FFF2-40B4-BE49-F238E27FC236}">
                    <a16:creationId xmlns:a16="http://schemas.microsoft.com/office/drawing/2014/main" id="{55ED24B9-F4DA-A904-62A7-ADE68E1BCE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82958" y="2787140"/>
                <a:ext cx="900000" cy="885246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A7DD9ED-53C6-A524-CBF0-A4F415870AE1}"/>
                  </a:ext>
                </a:extLst>
              </p:cNvPr>
              <p:cNvSpPr txBox="1"/>
              <p:nvPr/>
            </p:nvSpPr>
            <p:spPr>
              <a:xfrm>
                <a:off x="6940759" y="3816304"/>
                <a:ext cx="11843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Tổ chức giáo dục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70A9582-F6CF-48C9-3D34-7741DC15E58D}"/>
              </a:ext>
            </a:extLst>
          </p:cNvPr>
          <p:cNvGrpSpPr/>
          <p:nvPr/>
        </p:nvGrpSpPr>
        <p:grpSpPr>
          <a:xfrm>
            <a:off x="5044168" y="4177822"/>
            <a:ext cx="2027527" cy="2027527"/>
            <a:chOff x="4906328" y="3537598"/>
            <a:chExt cx="2027527" cy="2027527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8A5AE247-73E6-031D-C4CD-CB75F6AEA3C8}"/>
                </a:ext>
              </a:extLst>
            </p:cNvPr>
            <p:cNvSpPr/>
            <p:nvPr/>
          </p:nvSpPr>
          <p:spPr>
            <a:xfrm>
              <a:off x="4906328" y="3537598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C17C677-5937-481B-A73B-CD4CE964E092}"/>
                </a:ext>
              </a:extLst>
            </p:cNvPr>
            <p:cNvGrpSpPr/>
            <p:nvPr/>
          </p:nvGrpSpPr>
          <p:grpSpPr>
            <a:xfrm>
              <a:off x="5398126" y="3817618"/>
              <a:ext cx="1042199" cy="1499715"/>
              <a:chOff x="5933419" y="4828701"/>
              <a:chExt cx="1042199" cy="1499715"/>
            </a:xfrm>
          </p:grpSpPr>
          <p:pic>
            <p:nvPicPr>
              <p:cNvPr id="17" name="Picture 16" descr="A yellow building with boxes on a cart&#10;&#10;Description automatically generated">
                <a:extLst>
                  <a:ext uri="{FF2B5EF4-FFF2-40B4-BE49-F238E27FC236}">
                    <a16:creationId xmlns:a16="http://schemas.microsoft.com/office/drawing/2014/main" id="{88C92634-A061-1BFE-84C8-44D7884A02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04519" y="4828701"/>
                <a:ext cx="900000" cy="900000"/>
              </a:xfrm>
              <a:prstGeom prst="rect">
                <a:avLst/>
              </a:prstGeom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B9AE696-6DE2-A5D8-E7DE-AAE326704B4D}"/>
                  </a:ext>
                </a:extLst>
              </p:cNvPr>
              <p:cNvSpPr txBox="1"/>
              <p:nvPr/>
            </p:nvSpPr>
            <p:spPr>
              <a:xfrm>
                <a:off x="5933419" y="5805196"/>
                <a:ext cx="10421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Nhà máy và kho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2BEB326-1B62-8F73-2D79-F67D90D9E033}"/>
              </a:ext>
            </a:extLst>
          </p:cNvPr>
          <p:cNvGrpSpPr/>
          <p:nvPr/>
        </p:nvGrpSpPr>
        <p:grpSpPr>
          <a:xfrm>
            <a:off x="7426398" y="4177822"/>
            <a:ext cx="2027527" cy="2027527"/>
            <a:chOff x="7359061" y="3537597"/>
            <a:chExt cx="2027527" cy="2027527"/>
          </a:xfrm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62EE2737-5FBF-9E1A-4044-C7A1679D1C81}"/>
                </a:ext>
              </a:extLst>
            </p:cNvPr>
            <p:cNvSpPr/>
            <p:nvPr/>
          </p:nvSpPr>
          <p:spPr>
            <a:xfrm>
              <a:off x="7359061" y="3537597"/>
              <a:ext cx="2027527" cy="2027527"/>
            </a:xfrm>
            <a:prstGeom prst="roundRect">
              <a:avLst/>
            </a:prstGeom>
            <a:solidFill>
              <a:srgbClr val="C4A2F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06D90C5-AF93-FB41-59EF-D870798E8D5C}"/>
                </a:ext>
              </a:extLst>
            </p:cNvPr>
            <p:cNvGrpSpPr/>
            <p:nvPr/>
          </p:nvGrpSpPr>
          <p:grpSpPr>
            <a:xfrm>
              <a:off x="7791937" y="3908971"/>
              <a:ext cx="1154099" cy="1312600"/>
              <a:chOff x="8198689" y="564654"/>
              <a:chExt cx="1154099" cy="1312600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B55A704-1DDF-254E-E0E6-ACC2AFA9A36A}"/>
                  </a:ext>
                </a:extLst>
              </p:cNvPr>
              <p:cNvSpPr txBox="1"/>
              <p:nvPr/>
            </p:nvSpPr>
            <p:spPr>
              <a:xfrm>
                <a:off x="8198689" y="1569477"/>
                <a:ext cx="11540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Nhà bán lẻ</a:t>
                </a:r>
                <a:endParaRPr lang="vi-VN" sz="14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37" name="Picture 36" descr="A blue and red house with a shopping cart&#10;&#10;Description automatically generated">
                <a:extLst>
                  <a:ext uri="{FF2B5EF4-FFF2-40B4-BE49-F238E27FC236}">
                    <a16:creationId xmlns:a16="http://schemas.microsoft.com/office/drawing/2014/main" id="{1F367D63-0BD6-E51E-60C2-5F5F67C152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5738" y="564654"/>
                <a:ext cx="900000" cy="900000"/>
              </a:xfrm>
              <a:prstGeom prst="rect">
                <a:avLst/>
              </a:prstGeom>
            </p:spPr>
          </p:pic>
        </p:grpSp>
      </p:grp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B2E55F5-A514-F6C6-8039-5EE1E1C41B37}"/>
              </a:ext>
            </a:extLst>
          </p:cNvPr>
          <p:cNvCxnSpPr/>
          <p:nvPr/>
        </p:nvCxnSpPr>
        <p:spPr>
          <a:xfrm>
            <a:off x="0" y="3872618"/>
            <a:ext cx="12192000" cy="0"/>
          </a:xfrm>
          <a:prstGeom prst="line">
            <a:avLst/>
          </a:prstGeom>
          <a:ln>
            <a:solidFill>
              <a:srgbClr val="2939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4805D42-18D0-B988-36A8-9488E2F6E302}"/>
              </a:ext>
            </a:extLst>
          </p:cNvPr>
          <p:cNvGrpSpPr/>
          <p:nvPr/>
        </p:nvGrpSpPr>
        <p:grpSpPr>
          <a:xfrm>
            <a:off x="575375" y="3407758"/>
            <a:ext cx="179286" cy="464860"/>
            <a:chOff x="575375" y="2964140"/>
            <a:chExt cx="179286" cy="464860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608179E5-2185-27B4-BF94-0633BDFEE598}"/>
                </a:ext>
              </a:extLst>
            </p:cNvPr>
            <p:cNvCxnSpPr/>
            <p:nvPr/>
          </p:nvCxnSpPr>
          <p:spPr>
            <a:xfrm>
              <a:off x="665018" y="3101834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Star: 5 Points 82">
              <a:extLst>
                <a:ext uri="{FF2B5EF4-FFF2-40B4-BE49-F238E27FC236}">
                  <a16:creationId xmlns:a16="http://schemas.microsoft.com/office/drawing/2014/main" id="{501D0A12-A79F-9F3D-6B03-A6468F01740A}"/>
                </a:ext>
              </a:extLst>
            </p:cNvPr>
            <p:cNvSpPr/>
            <p:nvPr/>
          </p:nvSpPr>
          <p:spPr>
            <a:xfrm>
              <a:off x="575375" y="2964140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BC19FFA4-4264-F4C2-6419-D9A1D2EA9DB7}"/>
              </a:ext>
            </a:extLst>
          </p:cNvPr>
          <p:cNvGrpSpPr/>
          <p:nvPr/>
        </p:nvGrpSpPr>
        <p:grpSpPr>
          <a:xfrm>
            <a:off x="1762247" y="3872618"/>
            <a:ext cx="179286" cy="405077"/>
            <a:chOff x="1762247" y="3429000"/>
            <a:chExt cx="179286" cy="405077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93A6C340-F5F0-C07A-0709-498013FB1615}"/>
                </a:ext>
              </a:extLst>
            </p:cNvPr>
            <p:cNvCxnSpPr/>
            <p:nvPr/>
          </p:nvCxnSpPr>
          <p:spPr>
            <a:xfrm>
              <a:off x="1851890" y="3429000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Star: 5 Points 83">
              <a:extLst>
                <a:ext uri="{FF2B5EF4-FFF2-40B4-BE49-F238E27FC236}">
                  <a16:creationId xmlns:a16="http://schemas.microsoft.com/office/drawing/2014/main" id="{959B2D69-F9C6-AA8F-2602-EB2F3267BA83}"/>
                </a:ext>
              </a:extLst>
            </p:cNvPr>
            <p:cNvSpPr/>
            <p:nvPr/>
          </p:nvSpPr>
          <p:spPr>
            <a:xfrm>
              <a:off x="1762247" y="3654791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374664A-BEC4-B014-BFA2-E0C9ADF5F8A5}"/>
              </a:ext>
            </a:extLst>
          </p:cNvPr>
          <p:cNvGrpSpPr/>
          <p:nvPr/>
        </p:nvGrpSpPr>
        <p:grpSpPr>
          <a:xfrm>
            <a:off x="3166640" y="3455809"/>
            <a:ext cx="179286" cy="416809"/>
            <a:chOff x="3166640" y="3012191"/>
            <a:chExt cx="179286" cy="416809"/>
          </a:xfrm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C4467ED-F8F0-8306-52BF-1AB254055897}"/>
                </a:ext>
              </a:extLst>
            </p:cNvPr>
            <p:cNvCxnSpPr/>
            <p:nvPr/>
          </p:nvCxnSpPr>
          <p:spPr>
            <a:xfrm>
              <a:off x="3269940" y="3101834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Star: 5 Points 84">
              <a:extLst>
                <a:ext uri="{FF2B5EF4-FFF2-40B4-BE49-F238E27FC236}">
                  <a16:creationId xmlns:a16="http://schemas.microsoft.com/office/drawing/2014/main" id="{FDD5D69B-EE24-B11B-9F8C-B52562DA08EC}"/>
                </a:ext>
              </a:extLst>
            </p:cNvPr>
            <p:cNvSpPr/>
            <p:nvPr/>
          </p:nvSpPr>
          <p:spPr>
            <a:xfrm>
              <a:off x="3166640" y="3012191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65DD6FA-B679-EF98-6864-69EE7900F126}"/>
              </a:ext>
            </a:extLst>
          </p:cNvPr>
          <p:cNvGrpSpPr/>
          <p:nvPr/>
        </p:nvGrpSpPr>
        <p:grpSpPr>
          <a:xfrm>
            <a:off x="4180167" y="3872618"/>
            <a:ext cx="179286" cy="394847"/>
            <a:chOff x="4180167" y="3429000"/>
            <a:chExt cx="179286" cy="394847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581C2AA8-E581-506A-0A4E-0C25FBA9263E}"/>
                </a:ext>
              </a:extLst>
            </p:cNvPr>
            <p:cNvCxnSpPr/>
            <p:nvPr/>
          </p:nvCxnSpPr>
          <p:spPr>
            <a:xfrm>
              <a:off x="4263118" y="3429000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Star: 5 Points 85">
              <a:extLst>
                <a:ext uri="{FF2B5EF4-FFF2-40B4-BE49-F238E27FC236}">
                  <a16:creationId xmlns:a16="http://schemas.microsoft.com/office/drawing/2014/main" id="{37718C0C-CF30-A709-39F5-21125E5A5E13}"/>
                </a:ext>
              </a:extLst>
            </p:cNvPr>
            <p:cNvSpPr/>
            <p:nvPr/>
          </p:nvSpPr>
          <p:spPr>
            <a:xfrm>
              <a:off x="4180167" y="3644561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784773C-097B-61EE-E5BC-1AF5FB10021B}"/>
              </a:ext>
            </a:extLst>
          </p:cNvPr>
          <p:cNvGrpSpPr/>
          <p:nvPr/>
        </p:nvGrpSpPr>
        <p:grpSpPr>
          <a:xfrm>
            <a:off x="5446323" y="3434442"/>
            <a:ext cx="179286" cy="438176"/>
            <a:chOff x="5446323" y="2990824"/>
            <a:chExt cx="179286" cy="438176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FBBE38D-02F3-AC15-6A99-0038DFC4CC25}"/>
                </a:ext>
              </a:extLst>
            </p:cNvPr>
            <p:cNvCxnSpPr/>
            <p:nvPr/>
          </p:nvCxnSpPr>
          <p:spPr>
            <a:xfrm>
              <a:off x="5555244" y="3101834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Star: 5 Points 86">
              <a:extLst>
                <a:ext uri="{FF2B5EF4-FFF2-40B4-BE49-F238E27FC236}">
                  <a16:creationId xmlns:a16="http://schemas.microsoft.com/office/drawing/2014/main" id="{D297B1D8-A65D-B573-D145-48F32C71B777}"/>
                </a:ext>
              </a:extLst>
            </p:cNvPr>
            <p:cNvSpPr/>
            <p:nvPr/>
          </p:nvSpPr>
          <p:spPr>
            <a:xfrm>
              <a:off x="5446323" y="2990824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4182F9B-B9D4-559D-1EEB-4D1C69187DF1}"/>
              </a:ext>
            </a:extLst>
          </p:cNvPr>
          <p:cNvGrpSpPr/>
          <p:nvPr/>
        </p:nvGrpSpPr>
        <p:grpSpPr>
          <a:xfrm>
            <a:off x="6609945" y="3872618"/>
            <a:ext cx="179286" cy="408573"/>
            <a:chOff x="6609945" y="3429000"/>
            <a:chExt cx="179286" cy="408573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8B18FD0-85F1-6534-7DC8-58946ED4CC34}"/>
                </a:ext>
              </a:extLst>
            </p:cNvPr>
            <p:cNvCxnSpPr/>
            <p:nvPr/>
          </p:nvCxnSpPr>
          <p:spPr>
            <a:xfrm>
              <a:off x="6699588" y="3429000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Star: 5 Points 87">
              <a:extLst>
                <a:ext uri="{FF2B5EF4-FFF2-40B4-BE49-F238E27FC236}">
                  <a16:creationId xmlns:a16="http://schemas.microsoft.com/office/drawing/2014/main" id="{552B7C54-52BF-239F-8AFC-D8523D2EFBDB}"/>
                </a:ext>
              </a:extLst>
            </p:cNvPr>
            <p:cNvSpPr/>
            <p:nvPr/>
          </p:nvSpPr>
          <p:spPr>
            <a:xfrm>
              <a:off x="6609945" y="3658287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74FDDFB-A4C4-CC76-FF42-4A92B4273F0A}"/>
              </a:ext>
            </a:extLst>
          </p:cNvPr>
          <p:cNvGrpSpPr/>
          <p:nvPr/>
        </p:nvGrpSpPr>
        <p:grpSpPr>
          <a:xfrm>
            <a:off x="7764563" y="3423914"/>
            <a:ext cx="179286" cy="448704"/>
            <a:chOff x="7764563" y="2980296"/>
            <a:chExt cx="179286" cy="448704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BB2FC45-5EE1-92D4-A4A9-C8767D34D2EE}"/>
                </a:ext>
              </a:extLst>
            </p:cNvPr>
            <p:cNvCxnSpPr/>
            <p:nvPr/>
          </p:nvCxnSpPr>
          <p:spPr>
            <a:xfrm>
              <a:off x="7870770" y="3101834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Star: 5 Points 88">
              <a:extLst>
                <a:ext uri="{FF2B5EF4-FFF2-40B4-BE49-F238E27FC236}">
                  <a16:creationId xmlns:a16="http://schemas.microsoft.com/office/drawing/2014/main" id="{779A65C7-9083-7F9A-689B-F706EB1C5B41}"/>
                </a:ext>
              </a:extLst>
            </p:cNvPr>
            <p:cNvSpPr/>
            <p:nvPr/>
          </p:nvSpPr>
          <p:spPr>
            <a:xfrm>
              <a:off x="7764563" y="2980296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49962472-EDF9-08E4-DDEF-8F0A26974314}"/>
              </a:ext>
            </a:extLst>
          </p:cNvPr>
          <p:cNvGrpSpPr/>
          <p:nvPr/>
        </p:nvGrpSpPr>
        <p:grpSpPr>
          <a:xfrm>
            <a:off x="8811095" y="3872618"/>
            <a:ext cx="179286" cy="416809"/>
            <a:chOff x="8811095" y="3429000"/>
            <a:chExt cx="179286" cy="416809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D6F8ADA-7DA6-D25E-BC89-203AE2F47E6F}"/>
                </a:ext>
              </a:extLst>
            </p:cNvPr>
            <p:cNvCxnSpPr/>
            <p:nvPr/>
          </p:nvCxnSpPr>
          <p:spPr>
            <a:xfrm>
              <a:off x="8894484" y="3429000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Star: 5 Points 89">
              <a:extLst>
                <a:ext uri="{FF2B5EF4-FFF2-40B4-BE49-F238E27FC236}">
                  <a16:creationId xmlns:a16="http://schemas.microsoft.com/office/drawing/2014/main" id="{59BF317E-EBB1-982A-A878-5DA000C58CE0}"/>
                </a:ext>
              </a:extLst>
            </p:cNvPr>
            <p:cNvSpPr/>
            <p:nvPr/>
          </p:nvSpPr>
          <p:spPr>
            <a:xfrm>
              <a:off x="8811095" y="3666523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054B878-9EC5-C289-81C1-CD0611AF173A}"/>
              </a:ext>
            </a:extLst>
          </p:cNvPr>
          <p:cNvGrpSpPr/>
          <p:nvPr/>
        </p:nvGrpSpPr>
        <p:grpSpPr>
          <a:xfrm>
            <a:off x="10282750" y="3440852"/>
            <a:ext cx="179286" cy="431766"/>
            <a:chOff x="10282750" y="2997234"/>
            <a:chExt cx="179286" cy="431766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AA4CBBC-79FB-0A28-DA00-370D8D3DAF6E}"/>
                </a:ext>
              </a:extLst>
            </p:cNvPr>
            <p:cNvCxnSpPr/>
            <p:nvPr/>
          </p:nvCxnSpPr>
          <p:spPr>
            <a:xfrm>
              <a:off x="10372393" y="3101834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Star: 5 Points 90">
              <a:extLst>
                <a:ext uri="{FF2B5EF4-FFF2-40B4-BE49-F238E27FC236}">
                  <a16:creationId xmlns:a16="http://schemas.microsoft.com/office/drawing/2014/main" id="{E347A1BE-4787-D5FA-8458-C764538D24DA}"/>
                </a:ext>
              </a:extLst>
            </p:cNvPr>
            <p:cNvSpPr/>
            <p:nvPr/>
          </p:nvSpPr>
          <p:spPr>
            <a:xfrm>
              <a:off x="10282750" y="2997234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C0DD8EB-0F16-CF6C-6D4C-C4E3E82F4322}"/>
              </a:ext>
            </a:extLst>
          </p:cNvPr>
          <p:cNvGrpSpPr/>
          <p:nvPr/>
        </p:nvGrpSpPr>
        <p:grpSpPr>
          <a:xfrm>
            <a:off x="11173561" y="3872618"/>
            <a:ext cx="179286" cy="427046"/>
            <a:chOff x="11173561" y="3429000"/>
            <a:chExt cx="179286" cy="427046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1770DB7B-E92F-A870-BF84-125F5A952D9D}"/>
                </a:ext>
              </a:extLst>
            </p:cNvPr>
            <p:cNvCxnSpPr/>
            <p:nvPr/>
          </p:nvCxnSpPr>
          <p:spPr>
            <a:xfrm>
              <a:off x="11263204" y="3429000"/>
              <a:ext cx="0" cy="327166"/>
            </a:xfrm>
            <a:prstGeom prst="line">
              <a:avLst/>
            </a:prstGeom>
            <a:ln>
              <a:solidFill>
                <a:srgbClr val="2939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Star: 5 Points 91">
              <a:extLst>
                <a:ext uri="{FF2B5EF4-FFF2-40B4-BE49-F238E27FC236}">
                  <a16:creationId xmlns:a16="http://schemas.microsoft.com/office/drawing/2014/main" id="{B419DB17-4B1A-F9D3-EEA5-67CD18EC3BCA}"/>
                </a:ext>
              </a:extLst>
            </p:cNvPr>
            <p:cNvSpPr/>
            <p:nvPr/>
          </p:nvSpPr>
          <p:spPr>
            <a:xfrm>
              <a:off x="11173561" y="3676760"/>
              <a:ext cx="179286" cy="179286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C399194-D66B-589A-4505-DA1955360594}"/>
              </a:ext>
            </a:extLst>
          </p:cNvPr>
          <p:cNvGrpSpPr/>
          <p:nvPr/>
        </p:nvGrpSpPr>
        <p:grpSpPr>
          <a:xfrm>
            <a:off x="467809" y="94715"/>
            <a:ext cx="6662504" cy="839755"/>
            <a:chOff x="209191" y="68835"/>
            <a:chExt cx="6662504" cy="83975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1A525B9-6845-4E1C-3A0D-73B9CE6AD4A8}"/>
                </a:ext>
              </a:extLst>
            </p:cNvPr>
            <p:cNvGrpSpPr/>
            <p:nvPr/>
          </p:nvGrpSpPr>
          <p:grpSpPr>
            <a:xfrm>
              <a:off x="830063" y="173241"/>
              <a:ext cx="6041632" cy="630942"/>
              <a:chOff x="2998239" y="2722787"/>
              <a:chExt cx="6041632" cy="630942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17D14901-8F0A-517B-00FE-D81E5D789986}"/>
                  </a:ext>
                </a:extLst>
              </p:cNvPr>
              <p:cNvSpPr/>
              <p:nvPr/>
            </p:nvSpPr>
            <p:spPr>
              <a:xfrm>
                <a:off x="2998239" y="2722787"/>
                <a:ext cx="6041632" cy="630942"/>
              </a:xfrm>
              <a:prstGeom prst="roundRect">
                <a:avLst>
                  <a:gd name="adj" fmla="val 50000"/>
                </a:avLst>
              </a:prstGeom>
              <a:solidFill>
                <a:srgbClr val="E9E9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3E7D4D-ADAC-7A16-D175-DF241CFB214F}"/>
                  </a:ext>
                </a:extLst>
              </p:cNvPr>
              <p:cNvSpPr txBox="1"/>
              <p:nvPr/>
            </p:nvSpPr>
            <p:spPr>
              <a:xfrm>
                <a:off x="3269605" y="2838203"/>
                <a:ext cx="5289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293990"/>
                    </a:solidFill>
                    <a:latin typeface="Roboto" pitchFamily="2" charset="0"/>
                    <a:ea typeface="Roboto" pitchFamily="2" charset="0"/>
                  </a:rPr>
                  <a:t>ỨNG DỤNG CÁC NGÀNH CÔNG NGHIỆP</a:t>
                </a:r>
                <a:endParaRPr lang="vi-VN" sz="2000" b="1" dirty="0">
                  <a:solidFill>
                    <a:srgbClr val="29399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3283F7F-0224-F7C0-4B54-F1F4193BC84E}"/>
                </a:ext>
              </a:extLst>
            </p:cNvPr>
            <p:cNvGrpSpPr/>
            <p:nvPr/>
          </p:nvGrpSpPr>
          <p:grpSpPr>
            <a:xfrm>
              <a:off x="209191" y="68835"/>
              <a:ext cx="839755" cy="839755"/>
              <a:chOff x="2377367" y="2618381"/>
              <a:chExt cx="839755" cy="839755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1963B2D0-AA9D-ECF3-56F9-BCA1571DD455}"/>
                  </a:ext>
                </a:extLst>
              </p:cNvPr>
              <p:cNvSpPr/>
              <p:nvPr/>
            </p:nvSpPr>
            <p:spPr>
              <a:xfrm>
                <a:off x="2377367" y="2618381"/>
                <a:ext cx="839755" cy="83975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1F4F2A5-8EF8-C07C-CAAE-EFDBFCD22DB7}"/>
                  </a:ext>
                </a:extLst>
              </p:cNvPr>
              <p:cNvSpPr txBox="1"/>
              <p:nvPr/>
            </p:nvSpPr>
            <p:spPr>
              <a:xfrm>
                <a:off x="2576423" y="2761259"/>
                <a:ext cx="41987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rgbClr val="E9E9E7"/>
                    </a:solidFill>
                    <a:latin typeface="Roboto" pitchFamily="2" charset="0"/>
                    <a:ea typeface="Roboto" pitchFamily="2" charset="0"/>
                  </a:rPr>
                  <a:t>4</a:t>
                </a:r>
                <a:endParaRPr lang="vi-VN" sz="3000" b="1" dirty="0">
                  <a:solidFill>
                    <a:srgbClr val="E9E9E7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2417862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9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5BFC65-F9D1-2168-8432-2869A6D98848}"/>
              </a:ext>
            </a:extLst>
          </p:cNvPr>
          <p:cNvSpPr/>
          <p:nvPr/>
        </p:nvSpPr>
        <p:spPr>
          <a:xfrm>
            <a:off x="555279" y="-63374"/>
            <a:ext cx="769545" cy="3929204"/>
          </a:xfrm>
          <a:prstGeom prst="roundRect">
            <a:avLst/>
          </a:prstGeom>
          <a:solidFill>
            <a:srgbClr val="C4A2FC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D22BBE2-E3C1-70E1-B23F-61821DD94AB3}"/>
              </a:ext>
            </a:extLst>
          </p:cNvPr>
          <p:cNvSpPr/>
          <p:nvPr/>
        </p:nvSpPr>
        <p:spPr>
          <a:xfrm>
            <a:off x="1632641" y="-63374"/>
            <a:ext cx="769545" cy="4834550"/>
          </a:xfrm>
          <a:prstGeom prst="roundRect">
            <a:avLst/>
          </a:prstGeom>
          <a:solidFill>
            <a:srgbClr val="29399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D1118CB-D8BF-330C-B587-0BFAB6664306}"/>
              </a:ext>
            </a:extLst>
          </p:cNvPr>
          <p:cNvSpPr/>
          <p:nvPr/>
        </p:nvSpPr>
        <p:spPr>
          <a:xfrm>
            <a:off x="2930305" y="-63374"/>
            <a:ext cx="769545" cy="3492374"/>
          </a:xfrm>
          <a:prstGeom prst="roundRect">
            <a:avLst/>
          </a:prstGeom>
          <a:solidFill>
            <a:srgbClr val="C9CBD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Circle: Hollow 6">
            <a:extLst>
              <a:ext uri="{FF2B5EF4-FFF2-40B4-BE49-F238E27FC236}">
                <a16:creationId xmlns:a16="http://schemas.microsoft.com/office/drawing/2014/main" id="{1020E023-A1A3-FF1C-2D6C-39E92AF7CFCC}"/>
              </a:ext>
            </a:extLst>
          </p:cNvPr>
          <p:cNvSpPr/>
          <p:nvPr/>
        </p:nvSpPr>
        <p:spPr>
          <a:xfrm>
            <a:off x="2925024" y="3572346"/>
            <a:ext cx="758982" cy="758982"/>
          </a:xfrm>
          <a:prstGeom prst="donut">
            <a:avLst/>
          </a:prstGeom>
          <a:solidFill>
            <a:srgbClr val="C9CBD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8" name="Circle: Hollow 7">
            <a:extLst>
              <a:ext uri="{FF2B5EF4-FFF2-40B4-BE49-F238E27FC236}">
                <a16:creationId xmlns:a16="http://schemas.microsoft.com/office/drawing/2014/main" id="{B7773C2D-D8A3-3548-CB54-0A733EC44C93}"/>
              </a:ext>
            </a:extLst>
          </p:cNvPr>
          <p:cNvSpPr/>
          <p:nvPr/>
        </p:nvSpPr>
        <p:spPr>
          <a:xfrm>
            <a:off x="1632641" y="4992231"/>
            <a:ext cx="758982" cy="758982"/>
          </a:xfrm>
          <a:prstGeom prst="donut">
            <a:avLst/>
          </a:prstGeom>
          <a:solidFill>
            <a:srgbClr val="29399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9" name="Circle: Hollow 8">
            <a:extLst>
              <a:ext uri="{FF2B5EF4-FFF2-40B4-BE49-F238E27FC236}">
                <a16:creationId xmlns:a16="http://schemas.microsoft.com/office/drawing/2014/main" id="{8E857A4F-B703-0426-261B-962DB8806422}"/>
              </a:ext>
            </a:extLst>
          </p:cNvPr>
          <p:cNvSpPr/>
          <p:nvPr/>
        </p:nvSpPr>
        <p:spPr>
          <a:xfrm>
            <a:off x="555279" y="4076322"/>
            <a:ext cx="758982" cy="758982"/>
          </a:xfrm>
          <a:prstGeom prst="donut">
            <a:avLst/>
          </a:prstGeom>
          <a:solidFill>
            <a:srgbClr val="C4A2FC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126CE8-DA2A-7F76-51A7-192A9348FAEA}"/>
              </a:ext>
            </a:extLst>
          </p:cNvPr>
          <p:cNvSpPr txBox="1"/>
          <p:nvPr/>
        </p:nvSpPr>
        <p:spPr>
          <a:xfrm>
            <a:off x="5623462" y="2392336"/>
            <a:ext cx="39322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THANK </a:t>
            </a:r>
          </a:p>
          <a:p>
            <a:pPr algn="ctr"/>
            <a:r>
              <a:rPr lang="en-US" sz="60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YOU!</a:t>
            </a:r>
            <a:endParaRPr lang="vi-VN" sz="6000" b="1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3" name="Picture 2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B49FA32C-B20B-95D6-0B83-8D330381A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531" y="1234681"/>
            <a:ext cx="2236207" cy="111922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DB3481-83C0-4CA5-CB75-BDC9F170D4E8}"/>
              </a:ext>
            </a:extLst>
          </p:cNvPr>
          <p:cNvSpPr/>
          <p:nvPr/>
        </p:nvSpPr>
        <p:spPr>
          <a:xfrm>
            <a:off x="5163274" y="353086"/>
            <a:ext cx="4852658" cy="4852658"/>
          </a:xfrm>
          <a:prstGeom prst="ellipse">
            <a:avLst/>
          </a:prstGeom>
          <a:noFill/>
          <a:ln>
            <a:solidFill>
              <a:srgbClr val="C4A2FC"/>
            </a:solidFill>
            <a:prstDash val="lgDashDot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0C908B7-D497-0A95-9ECA-51A5C6159C78}"/>
              </a:ext>
            </a:extLst>
          </p:cNvPr>
          <p:cNvSpPr/>
          <p:nvPr/>
        </p:nvSpPr>
        <p:spPr>
          <a:xfrm>
            <a:off x="5241737" y="431549"/>
            <a:ext cx="4695731" cy="4695731"/>
          </a:xfrm>
          <a:prstGeom prst="ellipse">
            <a:avLst/>
          </a:prstGeom>
          <a:noFill/>
          <a:ln>
            <a:solidFill>
              <a:srgbClr val="C4A2FC"/>
            </a:solidFill>
            <a:prstDash val="lgDashDot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23CEEA8-64E6-18CA-9D8F-ECB3B27AE997}"/>
              </a:ext>
            </a:extLst>
          </p:cNvPr>
          <p:cNvSpPr/>
          <p:nvPr/>
        </p:nvSpPr>
        <p:spPr>
          <a:xfrm>
            <a:off x="5320201" y="510013"/>
            <a:ext cx="4493756" cy="4493756"/>
          </a:xfrm>
          <a:prstGeom prst="ellipse">
            <a:avLst/>
          </a:prstGeom>
          <a:noFill/>
          <a:ln>
            <a:solidFill>
              <a:srgbClr val="C4A2FC"/>
            </a:solidFill>
            <a:prstDash val="lgDashDot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8016313-2FC0-D235-56FF-6F6F1C05D1E1}"/>
              </a:ext>
            </a:extLst>
          </p:cNvPr>
          <p:cNvSpPr/>
          <p:nvPr/>
        </p:nvSpPr>
        <p:spPr>
          <a:xfrm>
            <a:off x="5398665" y="588477"/>
            <a:ext cx="4336608" cy="4336608"/>
          </a:xfrm>
          <a:prstGeom prst="ellipse">
            <a:avLst/>
          </a:prstGeom>
          <a:noFill/>
          <a:ln>
            <a:solidFill>
              <a:srgbClr val="C4A2FC"/>
            </a:solidFill>
            <a:prstDash val="lgDashDot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5889B24-543E-8019-7693-E95DF60E294A}"/>
              </a:ext>
            </a:extLst>
          </p:cNvPr>
          <p:cNvGrpSpPr/>
          <p:nvPr/>
        </p:nvGrpSpPr>
        <p:grpSpPr>
          <a:xfrm>
            <a:off x="9874063" y="6285367"/>
            <a:ext cx="1677452" cy="280471"/>
            <a:chOff x="3596932" y="6121939"/>
            <a:chExt cx="1677452" cy="280471"/>
          </a:xfrm>
        </p:grpSpPr>
        <p:pic>
          <p:nvPicPr>
            <p:cNvPr id="16" name="Graphic 15" descr="Telephone outline">
              <a:extLst>
                <a:ext uri="{FF2B5EF4-FFF2-40B4-BE49-F238E27FC236}">
                  <a16:creationId xmlns:a16="http://schemas.microsoft.com/office/drawing/2014/main" id="{92DFB0A3-18EB-0C2C-763E-B209D1FB9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6932" y="6125410"/>
              <a:ext cx="277000" cy="2770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8C3E641-B568-FD97-FC24-A89FB012D11E}"/>
                </a:ext>
              </a:extLst>
            </p:cNvPr>
            <p:cNvSpPr txBox="1"/>
            <p:nvPr/>
          </p:nvSpPr>
          <p:spPr>
            <a:xfrm>
              <a:off x="3856129" y="6121939"/>
              <a:ext cx="14182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E9E9E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028 3636 6015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9E31A84-EC58-EC74-CE05-AD4CC2D228C4}"/>
              </a:ext>
            </a:extLst>
          </p:cNvPr>
          <p:cNvGrpSpPr/>
          <p:nvPr/>
        </p:nvGrpSpPr>
        <p:grpSpPr>
          <a:xfrm>
            <a:off x="7568388" y="6282084"/>
            <a:ext cx="1805725" cy="288733"/>
            <a:chOff x="6500730" y="6324338"/>
            <a:chExt cx="1805725" cy="288733"/>
          </a:xfrm>
        </p:grpSpPr>
        <p:pic>
          <p:nvPicPr>
            <p:cNvPr id="19" name="Graphic 18" descr="Internet outline">
              <a:extLst>
                <a:ext uri="{FF2B5EF4-FFF2-40B4-BE49-F238E27FC236}">
                  <a16:creationId xmlns:a16="http://schemas.microsoft.com/office/drawing/2014/main" id="{716F3AC4-9167-28E5-7C1C-C3F7B62D4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00730" y="6336070"/>
              <a:ext cx="277001" cy="277001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EE857FC-F4C4-1012-5F80-454B2C5528A3}"/>
                </a:ext>
              </a:extLst>
            </p:cNvPr>
            <p:cNvSpPr txBox="1"/>
            <p:nvPr/>
          </p:nvSpPr>
          <p:spPr>
            <a:xfrm>
              <a:off x="6789563" y="6324338"/>
              <a:ext cx="1516892" cy="288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14000"/>
                </a:lnSpc>
                <a:defRPr/>
              </a:pPr>
              <a:r>
                <a:rPr lang="id-ID" sz="1200" dirty="0">
                  <a:solidFill>
                    <a:srgbClr val="E9E9E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info@mobile-id.vn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7D1E50E-1050-25E9-758C-D1CD34164198}"/>
              </a:ext>
            </a:extLst>
          </p:cNvPr>
          <p:cNvGrpSpPr/>
          <p:nvPr/>
        </p:nvGrpSpPr>
        <p:grpSpPr>
          <a:xfrm>
            <a:off x="4451306" y="6253474"/>
            <a:ext cx="2769584" cy="400110"/>
            <a:chOff x="151863" y="5770513"/>
            <a:chExt cx="2769584" cy="40011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0A9A05-41ED-2282-A091-1E30B1F313E0}"/>
                </a:ext>
              </a:extLst>
            </p:cNvPr>
            <p:cNvSpPr txBox="1"/>
            <p:nvPr/>
          </p:nvSpPr>
          <p:spPr>
            <a:xfrm>
              <a:off x="377191" y="5770513"/>
              <a:ext cx="25442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E9E9E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19 Dang Tien Dong street, An Phu ward, Thu Duc City, Ho Chi Minh City</a:t>
              </a:r>
            </a:p>
          </p:txBody>
        </p:sp>
        <p:pic>
          <p:nvPicPr>
            <p:cNvPr id="23" name="Graphic 22" descr="Renovation (House With Sparkles) with solid fill">
              <a:extLst>
                <a:ext uri="{FF2B5EF4-FFF2-40B4-BE49-F238E27FC236}">
                  <a16:creationId xmlns:a16="http://schemas.microsoft.com/office/drawing/2014/main" id="{25AFB137-6183-4BB7-EA4F-52307A787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51863" y="5828241"/>
              <a:ext cx="225328" cy="2253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732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1270</TotalTime>
  <Words>1123</Words>
  <Application>Microsoft Office PowerPoint</Application>
  <PresentationFormat>Widescreen</PresentationFormat>
  <Paragraphs>154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Roboto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Mobile-ID Helpdesk</dc:creator>
  <cp:lastModifiedBy>Mobile-ID Helpdesk</cp:lastModifiedBy>
  <cp:revision>96</cp:revision>
  <dcterms:created xsi:type="dcterms:W3CDTF">2024-05-14T10:20:26Z</dcterms:created>
  <dcterms:modified xsi:type="dcterms:W3CDTF">2024-09-16T04:24:48Z</dcterms:modified>
</cp:coreProperties>
</file>